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6" r:id="rId3"/>
    <p:sldId id="259" r:id="rId4"/>
    <p:sldId id="266" r:id="rId5"/>
    <p:sldId id="267" r:id="rId6"/>
    <p:sldId id="290" r:id="rId7"/>
    <p:sldId id="289" r:id="rId8"/>
    <p:sldId id="299" r:id="rId9"/>
    <p:sldId id="262" r:id="rId10"/>
    <p:sldId id="271" r:id="rId11"/>
    <p:sldId id="273" r:id="rId12"/>
    <p:sldId id="274" r:id="rId13"/>
    <p:sldId id="300" r:id="rId14"/>
    <p:sldId id="301" r:id="rId15"/>
    <p:sldId id="303" r:id="rId16"/>
    <p:sldId id="276" r:id="rId17"/>
    <p:sldId id="277" r:id="rId18"/>
    <p:sldId id="278" r:id="rId19"/>
    <p:sldId id="291" r:id="rId20"/>
    <p:sldId id="292" r:id="rId21"/>
    <p:sldId id="285" r:id="rId22"/>
    <p:sldId id="287" r:id="rId23"/>
    <p:sldId id="280" r:id="rId24"/>
    <p:sldId id="281" r:id="rId25"/>
    <p:sldId id="294" r:id="rId26"/>
    <p:sldId id="282" r:id="rId27"/>
    <p:sldId id="283" r:id="rId28"/>
    <p:sldId id="26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3464E0"/>
    <a:srgbClr val="A1E9FD"/>
    <a:srgbClr val="70DDFC"/>
    <a:srgbClr val="CAF3FE"/>
    <a:srgbClr val="FBFBFB"/>
    <a:srgbClr val="ED9A1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76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808" y="4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252C68-9843-4452-B0AA-335948A5C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1CF6F91-7572-483C-9EF6-546735357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342B5D-9125-443A-A51D-37B98B25A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3A25A9-ED63-4736-BE43-96C15CC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6A1F8D-C76B-45F1-A469-045B3A804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780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02DC02-D5D4-4DFA-95BC-B97FAA061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4E396F-4C36-46F3-A8B9-BE23263CC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55E829-2173-450F-A2B2-65488588F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1D707D-D9CB-45DB-AE0F-CACD66DD6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9B9CDC-6158-4224-90E7-C0996A13F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86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911C627-9294-49D6-80A9-83C15313D5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DB5309-E96F-4343-9A41-77244B7BE3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BFBF77-711C-40CD-BD37-698EB836F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4A9198-9F82-4C57-B464-6C4120D7D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5D2AD7-0562-4F0A-8A1E-BCFF85315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19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F9DF14-4FA7-4CCB-8F2D-82CAF9D5E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65324D-8CB9-4A99-BFB3-89751AC26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BD8E2D-8C7F-4292-988F-2232EA6B8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4F2B7A-0D18-44EF-90BA-DCE6842BF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B04E90-C401-4CA6-B77F-5E6EF01C5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235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4A15AF-351E-46F8-9DA6-B0AA1C8A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9FA21D-3677-4FE6-A9A8-22995A18E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AB0EB0-7E87-492E-BF1F-38C6E8D14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5D6ACE-E47F-460E-AEC6-6C982C243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C965C8-A6BD-4304-8716-FDE571086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89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A30EDC-D4DA-477E-94B8-3FC750CBF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17AE38-A076-49E6-A3E4-36AC618050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A867A7-7F2A-4117-B45F-7621ED855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5D0641-3250-4F39-8061-19C48D14B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71FAE9-9DA3-45B8-A5FD-D8DC157D0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1F7062-0038-45A3-808F-BEC746CF3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39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562D4-75BD-4DBE-9AF7-D1E114FC0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DDDFCE-52A0-4F1B-AADD-283F7665C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346149-C4BC-4FA1-9DF8-A484A3069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557E463-2976-41DF-8F43-D34825A038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1378047-E93C-4E01-8D48-B3ACD101B8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B332F4-E4BE-44F6-9261-8D5546B87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BCA5994-95AE-4F2C-9CCB-3A7E810D8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0815911-B9A0-4394-8D29-6DCB713AF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378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A1EC4F-867D-4695-9E72-35C38FE7F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53F053-7006-443B-9CC7-8AFE1DD61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C18047-17D3-4284-8BDE-EE8628E32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82810E-E089-4C8E-95DE-C49B8CB40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49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A863108-75A7-4E38-B3FA-766E9EBDA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019CBB0-A645-49DA-B080-4582372F4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571CB4-D2DD-46DA-A689-76361E18A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65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1A845E-34DA-440F-BB57-74ADAF4A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4087DB-9813-4399-98EF-42CB2075D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72C91B-FB44-4F69-9BA7-F2E49C845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EB5ADF-B71E-4243-804E-2B918A7E6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4CC281-E847-40B3-8F78-0EE418B61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383C5E-91FD-4A94-9081-C60BE0BEC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1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7C897-5A14-46CE-84EA-B027B4525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69364E-88CF-4448-88C6-DF26FD124F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CD0EB7-A961-422B-A66D-D25E96F505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F0D2F1-BD10-4E2F-BC4E-3F413272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C265E3-85A6-4F71-B28F-02022478C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C0D9EE-794A-4956-B1A9-0D8E6F705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64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31F9AB5-7D15-4A3F-9471-8E845533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9495B8-A085-41AD-A759-CD96E0070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718FD3-1073-43E1-938E-5BDBED3B7A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A1631-4F3B-46CC-A02B-32BF204C40BD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0A0DA1-938A-4E7C-B131-C597DDB75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139691-04EE-419A-89DE-190A558382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5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gif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7" Type="http://schemas.openxmlformats.org/officeDocument/2006/relationships/image" Target="../media/image58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kr.freepik.com/vectors/people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165F75-F745-4762-B608-3026CBCC43CC}"/>
              </a:ext>
            </a:extLst>
          </p:cNvPr>
          <p:cNvSpPr txBox="1"/>
          <p:nvPr/>
        </p:nvSpPr>
        <p:spPr>
          <a:xfrm>
            <a:off x="768349" y="993804"/>
            <a:ext cx="6394450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3600" spc="-15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개인 맞춤형 </a:t>
            </a:r>
            <a:endParaRPr lang="en-US" altLang="ko-KR" sz="3600" spc="-15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3600" spc="-15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주가예측 서비스</a:t>
            </a:r>
            <a:endParaRPr lang="en-US" sz="3600" spc="-15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0D5FF6-F0E3-4FC6-B0D2-436C44AAB908}"/>
              </a:ext>
            </a:extLst>
          </p:cNvPr>
          <p:cNvSpPr/>
          <p:nvPr/>
        </p:nvSpPr>
        <p:spPr>
          <a:xfrm>
            <a:off x="884834" y="1622661"/>
            <a:ext cx="217332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1938E02-1A1F-4C73-8724-9BD49E7DB8F2}"/>
              </a:ext>
            </a:extLst>
          </p:cNvPr>
          <p:cNvSpPr/>
          <p:nvPr/>
        </p:nvSpPr>
        <p:spPr>
          <a:xfrm>
            <a:off x="884834" y="2357258"/>
            <a:ext cx="3046345" cy="49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8CA939-D70B-481D-BD05-C2AF6A3147B0}"/>
              </a:ext>
            </a:extLst>
          </p:cNvPr>
          <p:cNvSpPr txBox="1"/>
          <p:nvPr/>
        </p:nvSpPr>
        <p:spPr>
          <a:xfrm>
            <a:off x="9959377" y="4965545"/>
            <a:ext cx="1576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Stock CM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8C5A1B-6F27-4535-9BD5-6BBD751E2291}"/>
              </a:ext>
            </a:extLst>
          </p:cNvPr>
          <p:cNvSpPr txBox="1"/>
          <p:nvPr/>
        </p:nvSpPr>
        <p:spPr>
          <a:xfrm>
            <a:off x="9959377" y="5360346"/>
            <a:ext cx="138050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㈜ </a:t>
            </a:r>
            <a:r>
              <a:rPr lang="en-US" altLang="ko-KR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SI</a:t>
            </a:r>
            <a:r>
              <a:rPr lang="ko-KR" altLang="en-US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투자증권</a:t>
            </a:r>
            <a:endParaRPr lang="en-US" altLang="ko-KR" sz="16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정선일 강다현</a:t>
            </a:r>
            <a:endParaRPr lang="en-US" altLang="ko-KR" sz="16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서민규 윤정은</a:t>
            </a:r>
            <a:endParaRPr lang="en-US" altLang="ko-KR" sz="16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임대진 정혜선</a:t>
            </a:r>
            <a:endParaRPr lang="en-US" altLang="ko-KR" sz="16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50" b="95550" l="1700" r="95233">
                        <a14:backgroundMark x1="30433" y1="34650" x2="30433" y2="34650"/>
                        <a14:backgroundMark x1="26467" y1="75950" x2="26467" y2="75950"/>
                        <a14:backgroundMark x1="73567" y1="78250" x2="73567" y2="78250"/>
                        <a14:backgroundMark x1="74100" y1="40100" x2="74100" y2="40100"/>
                        <a14:backgroundMark x1="75133" y1="74650" x2="75133" y2="74650"/>
                        <a14:backgroundMark x1="73767" y1="70250" x2="73067" y2="81350"/>
                        <a14:backgroundMark x1="72733" y1="64600" x2="72900" y2="68950"/>
                        <a14:backgroundMark x1="68933" y1="71550" x2="69300" y2="72550"/>
                        <a14:backgroundMark x1="72733" y1="64050" x2="72900" y2="630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2230561"/>
            <a:ext cx="8026401" cy="5350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4934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5320527" y="2899004"/>
            <a:ext cx="1123004" cy="1036388"/>
          </a:xfrm>
          <a:prstGeom prst="ellipse">
            <a:avLst/>
          </a:prstGeom>
          <a:solidFill>
            <a:srgbClr val="3464E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회원</a:t>
            </a:r>
            <a:endParaRPr lang="en-US" altLang="ko-KR" sz="16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관리</a:t>
            </a:r>
          </a:p>
        </p:txBody>
      </p:sp>
      <p:sp>
        <p:nvSpPr>
          <p:cNvPr id="9" name="타원 8"/>
          <p:cNvSpPr/>
          <p:nvPr/>
        </p:nvSpPr>
        <p:spPr>
          <a:xfrm>
            <a:off x="1543432" y="4107408"/>
            <a:ext cx="1883845" cy="992208"/>
          </a:xfrm>
          <a:prstGeom prst="ellipse">
            <a:avLst/>
          </a:prstGeom>
          <a:solidFill>
            <a:srgbClr val="3464E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추천</a:t>
            </a:r>
            <a:r>
              <a:rPr lang="en-US" altLang="ko-KR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종목</a:t>
            </a:r>
            <a:endParaRPr lang="en-US" altLang="ko-KR" sz="16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결정</a:t>
            </a:r>
          </a:p>
        </p:txBody>
      </p:sp>
      <p:sp>
        <p:nvSpPr>
          <p:cNvPr id="13" name="타원 12"/>
          <p:cNvSpPr/>
          <p:nvPr/>
        </p:nvSpPr>
        <p:spPr>
          <a:xfrm>
            <a:off x="3900552" y="4107408"/>
            <a:ext cx="1923676" cy="992208"/>
          </a:xfrm>
          <a:prstGeom prst="ellipse">
            <a:avLst/>
          </a:prstGeom>
          <a:solidFill>
            <a:srgbClr val="3464E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실시간 종목</a:t>
            </a:r>
            <a:endParaRPr lang="en-US" altLang="ko-KR" sz="16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정보 제공</a:t>
            </a:r>
          </a:p>
        </p:txBody>
      </p:sp>
      <p:sp>
        <p:nvSpPr>
          <p:cNvPr id="14" name="타원 13"/>
          <p:cNvSpPr/>
          <p:nvPr/>
        </p:nvSpPr>
        <p:spPr>
          <a:xfrm>
            <a:off x="6385730" y="4107408"/>
            <a:ext cx="1801481" cy="992208"/>
          </a:xfrm>
          <a:prstGeom prst="ellipse">
            <a:avLst/>
          </a:prstGeom>
          <a:solidFill>
            <a:srgbClr val="3464E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주식시장</a:t>
            </a:r>
            <a:endParaRPr lang="en-US" altLang="ko-KR" sz="16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경향분석</a:t>
            </a:r>
          </a:p>
        </p:txBody>
      </p:sp>
      <p:sp>
        <p:nvSpPr>
          <p:cNvPr id="15" name="타원 14"/>
          <p:cNvSpPr/>
          <p:nvPr/>
        </p:nvSpPr>
        <p:spPr>
          <a:xfrm>
            <a:off x="8767192" y="4107408"/>
            <a:ext cx="1924331" cy="992208"/>
          </a:xfrm>
          <a:prstGeom prst="ellipse">
            <a:avLst/>
          </a:prstGeom>
          <a:solidFill>
            <a:srgbClr val="3464E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주식용어</a:t>
            </a:r>
            <a:endParaRPr lang="en-US" altLang="ko-KR" sz="16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해설</a:t>
            </a:r>
            <a:r>
              <a:rPr lang="en-US" altLang="ko-KR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간소화</a:t>
            </a:r>
          </a:p>
        </p:txBody>
      </p:sp>
      <p:sp>
        <p:nvSpPr>
          <p:cNvPr id="16" name="타원 15"/>
          <p:cNvSpPr/>
          <p:nvPr/>
        </p:nvSpPr>
        <p:spPr>
          <a:xfrm>
            <a:off x="2831508" y="5578613"/>
            <a:ext cx="1573133" cy="992208"/>
          </a:xfrm>
          <a:prstGeom prst="ellipse">
            <a:avLst/>
          </a:prstGeom>
          <a:solidFill>
            <a:srgbClr val="3464E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개인</a:t>
            </a:r>
            <a:r>
              <a:rPr lang="en-US" altLang="ko-KR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맞춤 주가예측</a:t>
            </a:r>
            <a:endParaRPr lang="en-US" altLang="ko-KR" sz="16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기능설계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02</a:t>
            </a:r>
          </a:p>
        </p:txBody>
      </p:sp>
      <p:pic>
        <p:nvPicPr>
          <p:cNvPr id="7170" name="Picture 2" descr="C:\Users\sec\Downloads\free-icon-multiple-users-silhouette-333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528" y="1249858"/>
            <a:ext cx="1134195" cy="113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화살표 연결선 23"/>
          <p:cNvCxnSpPr>
            <a:stCxn id="7170" idx="2"/>
            <a:endCxn id="2" idx="0"/>
          </p:cNvCxnSpPr>
          <p:nvPr/>
        </p:nvCxnSpPr>
        <p:spPr>
          <a:xfrm flipH="1">
            <a:off x="5882029" y="2384053"/>
            <a:ext cx="5597" cy="514951"/>
          </a:xfrm>
          <a:prstGeom prst="straightConnector1">
            <a:avLst/>
          </a:prstGeom>
          <a:ln w="38100">
            <a:solidFill>
              <a:srgbClr val="3464E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2" idx="2"/>
            <a:endCxn id="9" idx="0"/>
          </p:cNvCxnSpPr>
          <p:nvPr/>
        </p:nvCxnSpPr>
        <p:spPr>
          <a:xfrm rot="10800000" flipV="1">
            <a:off x="2485355" y="3417198"/>
            <a:ext cx="2835172" cy="690210"/>
          </a:xfrm>
          <a:prstGeom prst="bentConnector2">
            <a:avLst/>
          </a:prstGeom>
          <a:ln w="38100">
            <a:solidFill>
              <a:srgbClr val="3464E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2" idx="6"/>
            <a:endCxn id="15" idx="0"/>
          </p:cNvCxnSpPr>
          <p:nvPr/>
        </p:nvCxnSpPr>
        <p:spPr>
          <a:xfrm>
            <a:off x="6443531" y="3417198"/>
            <a:ext cx="3285827" cy="690210"/>
          </a:xfrm>
          <a:prstGeom prst="bentConnector2">
            <a:avLst/>
          </a:prstGeom>
          <a:ln w="38100">
            <a:solidFill>
              <a:srgbClr val="3464E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1" name="꺾인 연결선 7170"/>
          <p:cNvCxnSpPr>
            <a:stCxn id="2" idx="6"/>
            <a:endCxn id="14" idx="0"/>
          </p:cNvCxnSpPr>
          <p:nvPr/>
        </p:nvCxnSpPr>
        <p:spPr>
          <a:xfrm>
            <a:off x="6443531" y="3417198"/>
            <a:ext cx="842940" cy="690210"/>
          </a:xfrm>
          <a:prstGeom prst="bentConnector2">
            <a:avLst/>
          </a:prstGeom>
          <a:ln w="38100">
            <a:solidFill>
              <a:srgbClr val="3464E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3" name="꺾인 연결선 7172"/>
          <p:cNvCxnSpPr>
            <a:stCxn id="2" idx="2"/>
            <a:endCxn id="13" idx="0"/>
          </p:cNvCxnSpPr>
          <p:nvPr/>
        </p:nvCxnSpPr>
        <p:spPr>
          <a:xfrm rot="10800000" flipV="1">
            <a:off x="4862391" y="3417198"/>
            <a:ext cx="458137" cy="690210"/>
          </a:xfrm>
          <a:prstGeom prst="bentConnector2">
            <a:avLst/>
          </a:prstGeom>
          <a:ln w="38100">
            <a:solidFill>
              <a:srgbClr val="3464E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5" name="꺾인 연결선 7174"/>
          <p:cNvCxnSpPr>
            <a:cxnSpLocks/>
            <a:stCxn id="13" idx="4"/>
            <a:endCxn id="16" idx="6"/>
          </p:cNvCxnSpPr>
          <p:nvPr/>
        </p:nvCxnSpPr>
        <p:spPr>
          <a:xfrm rot="5400000">
            <a:off x="4145966" y="5358292"/>
            <a:ext cx="975101" cy="457749"/>
          </a:xfrm>
          <a:prstGeom prst="bentConnector2">
            <a:avLst/>
          </a:prstGeom>
          <a:ln w="38100">
            <a:solidFill>
              <a:srgbClr val="3464E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7" name="꺾인 연결선 7176"/>
          <p:cNvCxnSpPr>
            <a:cxnSpLocks/>
            <a:stCxn id="9" idx="4"/>
            <a:endCxn id="16" idx="2"/>
          </p:cNvCxnSpPr>
          <p:nvPr/>
        </p:nvCxnSpPr>
        <p:spPr>
          <a:xfrm rot="16200000" flipH="1">
            <a:off x="2170881" y="5414089"/>
            <a:ext cx="975101" cy="346153"/>
          </a:xfrm>
          <a:prstGeom prst="bentConnector2">
            <a:avLst/>
          </a:prstGeom>
          <a:ln w="38100">
            <a:solidFill>
              <a:srgbClr val="3464E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550F2A3-6B98-4203-A7B2-368E4EA16F86}"/>
              </a:ext>
            </a:extLst>
          </p:cNvPr>
          <p:cNvSpPr txBox="1"/>
          <p:nvPr/>
        </p:nvSpPr>
        <p:spPr>
          <a:xfrm>
            <a:off x="230020" y="1114056"/>
            <a:ext cx="5692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24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유스케이스</a:t>
            </a:r>
            <a:endParaRPr lang="en-US" altLang="ko-KR" sz="2400" dirty="0"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62814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기능설계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0038" y="3847344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사용자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C07ACD-AC30-4D58-8D61-3ADF00B579F9}"/>
              </a:ext>
            </a:extLst>
          </p:cNvPr>
          <p:cNvSpPr/>
          <p:nvPr/>
        </p:nvSpPr>
        <p:spPr>
          <a:xfrm>
            <a:off x="2609748" y="3158410"/>
            <a:ext cx="3172011" cy="135926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4663C6F-BBDE-494A-AFAF-0AF5398828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62" b="7795"/>
          <a:stretch/>
        </p:blipFill>
        <p:spPr>
          <a:xfrm>
            <a:off x="3407252" y="3375080"/>
            <a:ext cx="1629456" cy="64154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735546" y="4062771"/>
            <a:ext cx="2920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안드로이드 내부는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WebView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구현</a:t>
            </a:r>
          </a:p>
        </p:txBody>
      </p:sp>
      <p:sp>
        <p:nvSpPr>
          <p:cNvPr id="2" name="타원 1"/>
          <p:cNvSpPr/>
          <p:nvPr/>
        </p:nvSpPr>
        <p:spPr>
          <a:xfrm>
            <a:off x="3678946" y="2499213"/>
            <a:ext cx="965577" cy="869238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DA5CCF2-F67D-4761-A19E-3732D8AE5C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550" y="1483401"/>
            <a:ext cx="1772127" cy="94277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51560BE-6ADC-49AC-8E9B-842A070BA3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079" y="5118294"/>
            <a:ext cx="1064877" cy="111740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24B5086-54AA-4766-86BB-F9B5F7A15C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487" y="3189613"/>
            <a:ext cx="1926937" cy="92747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D833B1-84FA-4385-AFCB-C6CC4F7A63D7}"/>
              </a:ext>
            </a:extLst>
          </p:cNvPr>
          <p:cNvSpPr txBox="1"/>
          <p:nvPr/>
        </p:nvSpPr>
        <p:spPr>
          <a:xfrm>
            <a:off x="9178916" y="2477770"/>
            <a:ext cx="2943291" cy="5611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맞춤 예측 서비스를 사용하고자 하면 </a:t>
            </a:r>
            <a:endParaRPr lang="en-US" altLang="ko-KR" sz="1600" baseline="-25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사용자의 입력 정보를 </a:t>
            </a:r>
            <a:r>
              <a:rPr lang="ko-KR" altLang="en-US" sz="1600" baseline="-25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딥러닝</a:t>
            </a:r>
            <a:r>
              <a:rPr lang="ko-KR" altLang="en-US" sz="16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모델로 예측</a:t>
            </a:r>
          </a:p>
        </p:txBody>
      </p:sp>
      <p:sp>
        <p:nvSpPr>
          <p:cNvPr id="21" name="화살표: 왼쪽/오른쪽 20">
            <a:extLst>
              <a:ext uri="{FF2B5EF4-FFF2-40B4-BE49-F238E27FC236}">
                <a16:creationId xmlns:a16="http://schemas.microsoft.com/office/drawing/2014/main" id="{57817C84-BFD4-498E-88DC-2BBE116C547B}"/>
              </a:ext>
            </a:extLst>
          </p:cNvPr>
          <p:cNvSpPr/>
          <p:nvPr/>
        </p:nvSpPr>
        <p:spPr>
          <a:xfrm>
            <a:off x="6124238" y="3630585"/>
            <a:ext cx="1309611" cy="352355"/>
          </a:xfrm>
          <a:prstGeom prst="leftRightArrow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845829-70E2-4DBF-9D78-E2495068BB9D}"/>
              </a:ext>
            </a:extLst>
          </p:cNvPr>
          <p:cNvSpPr txBox="1"/>
          <p:nvPr/>
        </p:nvSpPr>
        <p:spPr>
          <a:xfrm>
            <a:off x="6203295" y="3159374"/>
            <a:ext cx="1528687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aseline="-25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톰캣</a:t>
            </a:r>
            <a:r>
              <a:rPr lang="ko-KR" altLang="en-US" sz="16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서버에서 </a:t>
            </a:r>
            <a:endParaRPr lang="en-US" altLang="ko-KR" sz="1600" baseline="-25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6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웹페이지를 </a:t>
            </a:r>
            <a:r>
              <a:rPr lang="ko-KR" altLang="en-US" sz="1600" baseline="-25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받아옴</a:t>
            </a:r>
            <a:endParaRPr lang="ko-KR" altLang="en-US" sz="1600" baseline="-25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BBDF1E-77B7-493B-9EAD-834E936F0111}"/>
              </a:ext>
            </a:extLst>
          </p:cNvPr>
          <p:cNvSpPr txBox="1"/>
          <p:nvPr/>
        </p:nvSpPr>
        <p:spPr>
          <a:xfrm>
            <a:off x="6203295" y="3982940"/>
            <a:ext cx="1330678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aseline="-25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DB에서</a:t>
            </a:r>
            <a:r>
              <a:rPr lang="ko-KR" altLang="en-US" sz="16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가져온 </a:t>
            </a:r>
            <a:endParaRPr lang="en-US" altLang="ko-KR" sz="1600" baseline="-25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6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데이터는 웹으로 전송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FECBA6-5452-4D56-8966-7FE7BA4842F5}"/>
              </a:ext>
            </a:extLst>
          </p:cNvPr>
          <p:cNvSpPr txBox="1"/>
          <p:nvPr/>
        </p:nvSpPr>
        <p:spPr>
          <a:xfrm>
            <a:off x="9193376" y="4499930"/>
            <a:ext cx="22766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오라클 DB를 통해</a:t>
            </a:r>
            <a:r>
              <a:rPr lang="en-US" altLang="ko-KR" sz="16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r>
              <a:rPr lang="ko-KR" altLang="en-US" sz="16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사용자의 정보</a:t>
            </a:r>
            <a:r>
              <a:rPr lang="en-US" altLang="ko-KR" sz="16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필요 정보를 저장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E14AB6-6D1E-4CD7-9DF6-1907248559BF}"/>
              </a:ext>
            </a:extLst>
          </p:cNvPr>
          <p:cNvSpPr txBox="1"/>
          <p:nvPr/>
        </p:nvSpPr>
        <p:spPr>
          <a:xfrm>
            <a:off x="7310306" y="5385473"/>
            <a:ext cx="1188563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과거 주가 및</a:t>
            </a:r>
            <a:endParaRPr lang="en-US" altLang="ko-KR" sz="1600" baseline="-25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6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종목 데이터 수집</a:t>
            </a:r>
          </a:p>
        </p:txBody>
      </p:sp>
      <p:pic>
        <p:nvPicPr>
          <p:cNvPr id="29" name="Picture 2" descr="C:\Users\sec\Desktop\3차프로젝트\165px-Python-logo-notext.sv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06" y="5161485"/>
            <a:ext cx="954545" cy="95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C:\Users\sec\Desktop\3차프로젝트\대신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493" y="5043293"/>
            <a:ext cx="1104988" cy="110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927698" y="6259487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증권사 </a:t>
            </a:r>
            <a:r>
              <a:rPr lang="en-US" altLang="ko-KR" sz="1600" dirty="0"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API</a:t>
            </a:r>
            <a:endParaRPr lang="ko-KR" altLang="en-US" sz="1600" dirty="0">
              <a:solidFill>
                <a:srgbClr val="3464E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664708" y="6265289"/>
            <a:ext cx="893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Python</a:t>
            </a:r>
            <a:endParaRPr lang="ko-KR" altLang="en-US" sz="1600" dirty="0">
              <a:solidFill>
                <a:srgbClr val="3464E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498869" y="6288085"/>
            <a:ext cx="8216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Oracle</a:t>
            </a:r>
            <a:endParaRPr lang="ko-KR" altLang="en-US" sz="1600" dirty="0">
              <a:solidFill>
                <a:srgbClr val="3464E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십자형 3"/>
          <p:cNvSpPr/>
          <p:nvPr/>
        </p:nvSpPr>
        <p:spPr>
          <a:xfrm>
            <a:off x="5079647" y="5427977"/>
            <a:ext cx="460919" cy="421559"/>
          </a:xfrm>
          <a:prstGeom prst="plus">
            <a:avLst>
              <a:gd name="adj" fmla="val 31714"/>
            </a:avLst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8073714" y="3998766"/>
            <a:ext cx="1796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Apache TOMCAT</a:t>
            </a:r>
            <a:endParaRPr lang="ko-KR" altLang="en-US" sz="1600" dirty="0">
              <a:solidFill>
                <a:srgbClr val="3464E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7" name="화살표: 왼쪽/오른쪽 20">
            <a:extLst>
              <a:ext uri="{FF2B5EF4-FFF2-40B4-BE49-F238E27FC236}">
                <a16:creationId xmlns:a16="http://schemas.microsoft.com/office/drawing/2014/main" id="{57817C84-BFD4-498E-88DC-2BBE116C547B}"/>
              </a:ext>
            </a:extLst>
          </p:cNvPr>
          <p:cNvSpPr/>
          <p:nvPr/>
        </p:nvSpPr>
        <p:spPr>
          <a:xfrm rot="5400000">
            <a:off x="8637945" y="2667620"/>
            <a:ext cx="598018" cy="352355"/>
          </a:xfrm>
          <a:prstGeom prst="leftRightArrow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화살표: 왼쪽/오른쪽 20">
            <a:extLst>
              <a:ext uri="{FF2B5EF4-FFF2-40B4-BE49-F238E27FC236}">
                <a16:creationId xmlns:a16="http://schemas.microsoft.com/office/drawing/2014/main" id="{57817C84-BFD4-498E-88DC-2BBE116C547B}"/>
              </a:ext>
            </a:extLst>
          </p:cNvPr>
          <p:cNvSpPr/>
          <p:nvPr/>
        </p:nvSpPr>
        <p:spPr>
          <a:xfrm rot="5400000">
            <a:off x="8619067" y="4585712"/>
            <a:ext cx="598018" cy="352355"/>
          </a:xfrm>
          <a:prstGeom prst="leftRightArrow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화살표: 오른쪽 18">
            <a:extLst>
              <a:ext uri="{FF2B5EF4-FFF2-40B4-BE49-F238E27FC236}">
                <a16:creationId xmlns:a16="http://schemas.microsoft.com/office/drawing/2014/main" id="{87077B4B-D635-4A38-950B-97FB3D5C95DE}"/>
              </a:ext>
            </a:extLst>
          </p:cNvPr>
          <p:cNvSpPr/>
          <p:nvPr/>
        </p:nvSpPr>
        <p:spPr>
          <a:xfrm>
            <a:off x="1644884" y="3815723"/>
            <a:ext cx="661246" cy="397031"/>
          </a:xfrm>
          <a:prstGeom prst="rightArrow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3845829-70E2-4DBF-9D78-E2495068BB9D}"/>
              </a:ext>
            </a:extLst>
          </p:cNvPr>
          <p:cNvSpPr txBox="1"/>
          <p:nvPr/>
        </p:nvSpPr>
        <p:spPr>
          <a:xfrm>
            <a:off x="1592530" y="3395095"/>
            <a:ext cx="955160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aseline="-25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안드로이드</a:t>
            </a:r>
            <a:r>
              <a:rPr lang="ko-KR" altLang="en-US" sz="16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600" baseline="-25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6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접속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50F2A3-6B98-4203-A7B2-368E4EA16F86}"/>
              </a:ext>
            </a:extLst>
          </p:cNvPr>
          <p:cNvSpPr txBox="1"/>
          <p:nvPr/>
        </p:nvSpPr>
        <p:spPr>
          <a:xfrm>
            <a:off x="230020" y="1114056"/>
            <a:ext cx="2368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서비스 흐름도</a:t>
            </a:r>
            <a:endParaRPr lang="en-US" altLang="ko-KR" sz="2400" dirty="0"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3603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8559800" y="3788513"/>
            <a:ext cx="311655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ln w="22225">
                  <a:solidFill>
                    <a:schemeClr val="bg1"/>
                  </a:solidFill>
                </a:ln>
                <a:noFill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52E861-71AE-4DB5-800E-6EA225CFD66C}"/>
              </a:ext>
            </a:extLst>
          </p:cNvPr>
          <p:cNvSpPr txBox="1"/>
          <p:nvPr/>
        </p:nvSpPr>
        <p:spPr>
          <a:xfrm>
            <a:off x="768350" y="2518366"/>
            <a:ext cx="1960793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기능구현</a:t>
            </a:r>
            <a:endParaRPr lang="en-US" sz="3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135906"/>
            <a:ext cx="293885" cy="293885"/>
            <a:chOff x="3158671" y="3283857"/>
            <a:chExt cx="355600" cy="35560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5236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550F2A3-6B98-4203-A7B2-368E4EA16F86}"/>
              </a:ext>
            </a:extLst>
          </p:cNvPr>
          <p:cNvSpPr txBox="1"/>
          <p:nvPr/>
        </p:nvSpPr>
        <p:spPr>
          <a:xfrm>
            <a:off x="230020" y="1114056"/>
            <a:ext cx="2085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주가예측</a:t>
            </a:r>
            <a:endParaRPr lang="en-US" altLang="ko-KR" sz="2400" dirty="0"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3813" y="5043939"/>
            <a:ext cx="1700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dirty="0"/>
              <a:t>대신증권</a:t>
            </a:r>
            <a:endParaRPr lang="en-US" altLang="ko-KR" sz="1800" dirty="0"/>
          </a:p>
          <a:p>
            <a:pPr algn="ctr"/>
            <a:r>
              <a:rPr lang="en-US" altLang="ko-KR" sz="1800" dirty="0"/>
              <a:t>CYBOS-PLUS API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 descr="C:\Users\sec\Desktop\3차프로젝트\대신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13" y="3211167"/>
            <a:ext cx="1618218" cy="161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19057" y="2483661"/>
            <a:ext cx="2247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과거 주가 데이터 수집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기능구현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C6048C-985B-45AF-9723-CB26104DC9AF}"/>
              </a:ext>
            </a:extLst>
          </p:cNvPr>
          <p:cNvSpPr txBox="1"/>
          <p:nvPr/>
        </p:nvSpPr>
        <p:spPr>
          <a:xfrm>
            <a:off x="743213" y="1527004"/>
            <a:ext cx="3908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과거의 주가 데이터를 수집하여 학습 데이터로 사용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DEE31B7-E3E9-44F2-8CE3-FD554B52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382" y="1980791"/>
            <a:ext cx="8687012" cy="2307510"/>
          </a:xfrm>
          <a:prstGeom prst="rect">
            <a:avLst/>
          </a:prstGeom>
        </p:spPr>
      </p:pic>
      <p:sp>
        <p:nvSpPr>
          <p:cNvPr id="18" name="사각형: 둥근 모서리 25">
            <a:extLst>
              <a:ext uri="{FF2B5EF4-FFF2-40B4-BE49-F238E27FC236}">
                <a16:creationId xmlns:a16="http://schemas.microsoft.com/office/drawing/2014/main" id="{ADF5228E-6AC4-4538-B445-D4F46944272E}"/>
              </a:ext>
            </a:extLst>
          </p:cNvPr>
          <p:cNvSpPr/>
          <p:nvPr/>
        </p:nvSpPr>
        <p:spPr>
          <a:xfrm>
            <a:off x="2920240" y="4067175"/>
            <a:ext cx="9095297" cy="2731089"/>
          </a:xfrm>
          <a:prstGeom prst="roundRect">
            <a:avLst/>
          </a:prstGeom>
          <a:solidFill>
            <a:srgbClr val="3464E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BA1568-0870-4319-BE50-BC35155A7BD3}"/>
              </a:ext>
            </a:extLst>
          </p:cNvPr>
          <p:cNvSpPr txBox="1"/>
          <p:nvPr/>
        </p:nvSpPr>
        <p:spPr>
          <a:xfrm>
            <a:off x="3272588" y="4252887"/>
            <a:ext cx="8566661" cy="2545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예측에 활용한 기간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과거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년간의 데이터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수집 데이터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시가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고가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저가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종가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거래량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상장 수 </a:t>
            </a:r>
            <a:r>
              <a:rPr lang="ko-KR" altLang="en-US" sz="18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학습모델에 필요한</a:t>
            </a:r>
            <a:r>
              <a:rPr lang="ko-KR" altLang="en-US" sz="18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12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데이터를 수집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수정주가비율 </a:t>
            </a:r>
            <a:r>
              <a:rPr lang="en-US" altLang="ko-KR" sz="1800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 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변경상장일 시가 </a:t>
            </a:r>
            <a:r>
              <a:rPr lang="en-US" altLang="ko-KR" sz="1800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</a:t>
            </a:r>
            <a:r>
              <a:rPr lang="ko-KR" altLang="en-US" sz="1800" b="0" i="0" dirty="0" err="1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전일종가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* </a:t>
            </a:r>
            <a:r>
              <a:rPr lang="en-US" altLang="ko-KR" sz="1800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100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8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권리락이 발생할 경우 변경일에 시가 변동이 발생하고 그를 예측에 반영하고자 수정주가 비율을 데이터에 추가하여 학습</a:t>
            </a:r>
            <a:r>
              <a:rPr lang="en-US" altLang="ko-KR" sz="18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4516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550F2A3-6B98-4203-A7B2-368E4EA16F86}"/>
              </a:ext>
            </a:extLst>
          </p:cNvPr>
          <p:cNvSpPr txBox="1"/>
          <p:nvPr/>
        </p:nvSpPr>
        <p:spPr>
          <a:xfrm>
            <a:off x="230020" y="1114056"/>
            <a:ext cx="2085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주가예측</a:t>
            </a:r>
            <a:endParaRPr lang="en-US" altLang="ko-KR" sz="2400" dirty="0"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기능구현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C6048C-985B-45AF-9723-CB26104DC9AF}"/>
              </a:ext>
            </a:extLst>
          </p:cNvPr>
          <p:cNvSpPr txBox="1"/>
          <p:nvPr/>
        </p:nvSpPr>
        <p:spPr>
          <a:xfrm>
            <a:off x="743213" y="1527004"/>
            <a:ext cx="3908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과거의 주가 데이터를 수집하여 학습 데이터로 사용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02E3271-D8EA-40AA-A930-8921D4DD6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04" y="2072340"/>
            <a:ext cx="10374173" cy="1724266"/>
          </a:xfrm>
          <a:prstGeom prst="rect">
            <a:avLst/>
          </a:prstGeom>
        </p:spPr>
      </p:pic>
      <p:sp>
        <p:nvSpPr>
          <p:cNvPr id="24" name="사각형: 둥근 모서리 25">
            <a:extLst>
              <a:ext uri="{FF2B5EF4-FFF2-40B4-BE49-F238E27FC236}">
                <a16:creationId xmlns:a16="http://schemas.microsoft.com/office/drawing/2014/main" id="{9DCFF437-15C6-4D05-9617-196BC433EAF3}"/>
              </a:ext>
            </a:extLst>
          </p:cNvPr>
          <p:cNvSpPr/>
          <p:nvPr/>
        </p:nvSpPr>
        <p:spPr>
          <a:xfrm>
            <a:off x="542842" y="3527584"/>
            <a:ext cx="10744010" cy="1022314"/>
          </a:xfrm>
          <a:prstGeom prst="roundRect">
            <a:avLst/>
          </a:prstGeom>
          <a:solidFill>
            <a:srgbClr val="3464E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ko-KR" altLang="en-US" sz="16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F1BAF4-1A84-4460-8C6C-B543FF07F96E}"/>
              </a:ext>
            </a:extLst>
          </p:cNvPr>
          <p:cNvSpPr txBox="1"/>
          <p:nvPr/>
        </p:nvSpPr>
        <p:spPr>
          <a:xfrm>
            <a:off x="743213" y="3988586"/>
            <a:ext cx="10357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같은 업종 코드를 가진 데이터끼리 묶어 학습을 진행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2F570AB-FB80-49B1-AEA2-5D5F2E457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93" y="4885575"/>
            <a:ext cx="5229955" cy="1581371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926E605-6D30-4AE9-86A1-891E84973151}"/>
              </a:ext>
            </a:extLst>
          </p:cNvPr>
          <p:cNvSpPr/>
          <p:nvPr/>
        </p:nvSpPr>
        <p:spPr>
          <a:xfrm>
            <a:off x="5823284" y="4741878"/>
            <a:ext cx="5463568" cy="1861826"/>
          </a:xfrm>
          <a:prstGeom prst="roundRect">
            <a:avLst/>
          </a:prstGeom>
          <a:solidFill>
            <a:srgbClr val="3464E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8D3B0-A66C-44BD-B6F5-490E6F90D479}"/>
              </a:ext>
            </a:extLst>
          </p:cNvPr>
          <p:cNvSpPr txBox="1"/>
          <p:nvPr/>
        </p:nvSpPr>
        <p:spPr>
          <a:xfrm>
            <a:off x="6261722" y="4818230"/>
            <a:ext cx="4791517" cy="17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데이터셋에 윈도우를 적용하여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30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동안의 데이터를 학습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미래 데이터를 예측하는 모델 설계</a:t>
            </a:r>
          </a:p>
        </p:txBody>
      </p:sp>
    </p:spTree>
    <p:extLst>
      <p:ext uri="{BB962C8B-B14F-4D97-AF65-F5344CB8AC3E}">
        <p14:creationId xmlns:p14="http://schemas.microsoft.com/office/powerpoint/2010/main" val="2828053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D4B68C4-639E-454C-83C3-A437F27CC580}"/>
              </a:ext>
            </a:extLst>
          </p:cNvPr>
          <p:cNvSpPr/>
          <p:nvPr/>
        </p:nvSpPr>
        <p:spPr>
          <a:xfrm>
            <a:off x="7746787" y="3928966"/>
            <a:ext cx="4302338" cy="2833780"/>
          </a:xfrm>
          <a:prstGeom prst="roundRect">
            <a:avLst/>
          </a:prstGeom>
          <a:solidFill>
            <a:srgbClr val="3464E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C4608E6-7F69-44D6-8AD5-ECA5810FADA8}"/>
              </a:ext>
            </a:extLst>
          </p:cNvPr>
          <p:cNvSpPr/>
          <p:nvPr/>
        </p:nvSpPr>
        <p:spPr>
          <a:xfrm>
            <a:off x="230020" y="4258893"/>
            <a:ext cx="6656555" cy="2503853"/>
          </a:xfrm>
          <a:prstGeom prst="roundRect">
            <a:avLst/>
          </a:prstGeom>
          <a:solidFill>
            <a:srgbClr val="3464E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50F2A3-6B98-4203-A7B2-368E4EA16F86}"/>
              </a:ext>
            </a:extLst>
          </p:cNvPr>
          <p:cNvSpPr txBox="1"/>
          <p:nvPr/>
        </p:nvSpPr>
        <p:spPr>
          <a:xfrm>
            <a:off x="230020" y="1114056"/>
            <a:ext cx="2085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주가예측</a:t>
            </a:r>
            <a:endParaRPr lang="en-US" altLang="ko-KR" sz="2400" dirty="0"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기능구현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C6048C-985B-45AF-9723-CB26104DC9AF}"/>
              </a:ext>
            </a:extLst>
          </p:cNvPr>
          <p:cNvSpPr txBox="1"/>
          <p:nvPr/>
        </p:nvSpPr>
        <p:spPr>
          <a:xfrm>
            <a:off x="743213" y="1527004"/>
            <a:ext cx="3908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altLang="ko-KR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Standardscaler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사용하여 외부 요인 값 입력</a:t>
            </a:r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DF6A195-2DCB-4A7A-B5AE-6AEA77EF6E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95"/>
          <a:stretch/>
        </p:blipFill>
        <p:spPr>
          <a:xfrm>
            <a:off x="475877" y="2130664"/>
            <a:ext cx="3678967" cy="21976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55EAF5-4598-4A46-A470-004C4D965FBA}"/>
              </a:ext>
            </a:extLst>
          </p:cNvPr>
          <p:cNvSpPr txBox="1"/>
          <p:nvPr/>
        </p:nvSpPr>
        <p:spPr>
          <a:xfrm>
            <a:off x="230020" y="4328333"/>
            <a:ext cx="6723528" cy="2319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주가 변동에는 외부 요인이 높다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금리</a:t>
            </a:r>
            <a:r>
              <a:rPr lang="en-US" altLang="ko-KR" sz="1400" dirty="0"/>
              <a:t>, </a:t>
            </a:r>
            <a:r>
              <a:rPr lang="ko-KR" altLang="en-US" sz="1400" dirty="0"/>
              <a:t>환율</a:t>
            </a:r>
            <a:r>
              <a:rPr lang="en-US" altLang="ko-KR" sz="1400" dirty="0"/>
              <a:t>, </a:t>
            </a:r>
            <a:r>
              <a:rPr lang="ko-KR" altLang="en-US" sz="1400" dirty="0"/>
              <a:t>원자재</a:t>
            </a:r>
            <a:r>
              <a:rPr lang="en-US" altLang="ko-KR" sz="1400" dirty="0"/>
              <a:t>, </a:t>
            </a:r>
            <a:r>
              <a:rPr lang="ko-KR" altLang="en-US" sz="1400" dirty="0"/>
              <a:t>물가</a:t>
            </a:r>
            <a:r>
              <a:rPr lang="en-US" altLang="ko-KR" sz="1400" dirty="0"/>
              <a:t>, </a:t>
            </a:r>
            <a:r>
              <a:rPr lang="ko-KR" altLang="en-US" sz="1400" dirty="0"/>
              <a:t>경기변동 등 많은 요인이 존재 이에 대한 데이터를 모두 반영하기는 어렵다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사용자가 이러한 외부요인 데이터를 가지고 있는 경우</a:t>
            </a:r>
            <a:r>
              <a:rPr lang="en-US" altLang="ko-KR" sz="1400" dirty="0"/>
              <a:t>, </a:t>
            </a:r>
            <a:r>
              <a:rPr lang="ko-KR" altLang="en-US" sz="1400" dirty="0"/>
              <a:t>데이터가 발생한 일자별로 데이터를 입력하도록 하여 데이터 예측에 반영하도록 하였다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18EB62-DF93-4080-A590-75BEFD4E1FD6}"/>
              </a:ext>
            </a:extLst>
          </p:cNvPr>
          <p:cNvSpPr txBox="1"/>
          <p:nvPr/>
        </p:nvSpPr>
        <p:spPr>
          <a:xfrm>
            <a:off x="4301860" y="3963010"/>
            <a:ext cx="2651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출처 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KB, </a:t>
            </a:r>
            <a:r>
              <a:rPr lang="ko-KR" altLang="en-US" sz="1200" dirty="0" err="1">
                <a:solidFill>
                  <a:schemeClr val="bg2">
                    <a:lumMod val="9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미래에셋대우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리서치센터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6A96693-588C-436A-9B6A-4F937429C4CC}"/>
              </a:ext>
            </a:extLst>
          </p:cNvPr>
          <p:cNvCxnSpPr/>
          <p:nvPr/>
        </p:nvCxnSpPr>
        <p:spPr>
          <a:xfrm>
            <a:off x="6203605" y="3267598"/>
            <a:ext cx="1415846" cy="0"/>
          </a:xfrm>
          <a:prstGeom prst="straightConnector1">
            <a:avLst/>
          </a:prstGeom>
          <a:ln w="38100">
            <a:solidFill>
              <a:srgbClr val="3464E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FFAD03-2FEE-49B9-8E67-46BCE285F4EB}"/>
              </a:ext>
            </a:extLst>
          </p:cNvPr>
          <p:cNvSpPr/>
          <p:nvPr/>
        </p:nvSpPr>
        <p:spPr>
          <a:xfrm>
            <a:off x="8546887" y="1830961"/>
            <a:ext cx="23766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외부 요인 값 입력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Standardscaler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83A72EC-9249-4D6D-AE24-34D24BD72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200" y="2798481"/>
            <a:ext cx="3877511" cy="135661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B6B527B-0062-4353-ABEB-4775593DD6D2}"/>
              </a:ext>
            </a:extLst>
          </p:cNvPr>
          <p:cNvSpPr txBox="1"/>
          <p:nvPr/>
        </p:nvSpPr>
        <p:spPr>
          <a:xfrm>
            <a:off x="8018501" y="4453406"/>
            <a:ext cx="3758907" cy="199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사용자가 외부 </a:t>
            </a:r>
            <a:r>
              <a:rPr lang="ko-KR" altLang="en-US" sz="1400" dirty="0" err="1"/>
              <a:t>요인값을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입력받지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않은경우</a:t>
            </a:r>
            <a:r>
              <a:rPr lang="ko-KR" altLang="en-US" sz="1400" dirty="0"/>
              <a:t> 영향을 최소화 하기위해 평균치를 </a:t>
            </a:r>
            <a:r>
              <a:rPr lang="en-US" altLang="ko-KR" sz="1400" dirty="0"/>
              <a:t>0</a:t>
            </a:r>
            <a:r>
              <a:rPr lang="ko-KR" altLang="en-US" sz="1400" dirty="0"/>
              <a:t>으로 입력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err="1"/>
              <a:t>입력받은</a:t>
            </a:r>
            <a:r>
              <a:rPr lang="ko-KR" altLang="en-US" sz="1400" dirty="0"/>
              <a:t> 값은 </a:t>
            </a:r>
            <a:r>
              <a:rPr lang="en-US" altLang="ko-KR" sz="1400" dirty="0" err="1"/>
              <a:t>StandardScaler</a:t>
            </a:r>
            <a:r>
              <a:rPr lang="ko-KR" altLang="en-US" sz="1400" dirty="0"/>
              <a:t>를 적용하여 주가 데이터에 반영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91930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550F2A3-6B98-4203-A7B2-368E4EA16F86}"/>
              </a:ext>
            </a:extLst>
          </p:cNvPr>
          <p:cNvSpPr txBox="1"/>
          <p:nvPr/>
        </p:nvSpPr>
        <p:spPr>
          <a:xfrm>
            <a:off x="230020" y="1114056"/>
            <a:ext cx="2085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데이터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 수집</a:t>
            </a:r>
            <a:endParaRPr lang="en-US" altLang="ko-KR" sz="2400" dirty="0"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9452" y="4789227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증권사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API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80476" y="5612664"/>
            <a:ext cx="371561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약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3,000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종목 내용 수집하여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16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데이터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크롤링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 descr="C:\Users\sec\Desktop\3차프로젝트\대신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843" y="3002621"/>
            <a:ext cx="1618218" cy="161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574087" y="2275115"/>
            <a:ext cx="2247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상장된 기업 목록 수집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841087" y="4044277"/>
            <a:ext cx="22990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종목 명을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통해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SNS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검색 </a:t>
            </a:r>
            <a:endParaRPr lang="ko-KR" altLang="en-US" sz="1600" dirty="0"/>
          </a:p>
        </p:txBody>
      </p:sp>
      <p:pic>
        <p:nvPicPr>
          <p:cNvPr id="1029" name="Picture 5" descr="C:\Users\sec\Documents\카카오톡 받은 파일\sns자연어처리(ppt자료)\(데이터수집)크롤링한 데이터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382" y="2496650"/>
            <a:ext cx="4648924" cy="295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7897963" y="1998890"/>
            <a:ext cx="2263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종목별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SNS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내용 수집</a:t>
            </a: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4283295" y="3796981"/>
            <a:ext cx="1415846" cy="0"/>
          </a:xfrm>
          <a:prstGeom prst="straightConnector1">
            <a:avLst/>
          </a:prstGeom>
          <a:ln w="38100">
            <a:solidFill>
              <a:srgbClr val="3464E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기능구현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C6048C-985B-45AF-9723-CB26104DC9AF}"/>
              </a:ext>
            </a:extLst>
          </p:cNvPr>
          <p:cNvSpPr txBox="1"/>
          <p:nvPr/>
        </p:nvSpPr>
        <p:spPr>
          <a:xfrm>
            <a:off x="743213" y="1527004"/>
            <a:ext cx="3059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400" dirty="0">
                <a:solidFill>
                  <a:srgbClr val="3464E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SNS </a:t>
            </a:r>
            <a:r>
              <a:rPr lang="ko-KR" altLang="en-US" sz="1400" dirty="0">
                <a:solidFill>
                  <a:srgbClr val="3464E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자연어 분석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</a:t>
            </a:r>
            <a:r>
              <a:rPr lang="ko-KR" altLang="en-US" sz="1400" dirty="0">
                <a:solidFill>
                  <a:srgbClr val="3464E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통한 기업 점수 화 </a:t>
            </a:r>
          </a:p>
        </p:txBody>
      </p:sp>
    </p:spTree>
    <p:extLst>
      <p:ext uri="{BB962C8B-B14F-4D97-AF65-F5344CB8AC3E}">
        <p14:creationId xmlns:p14="http://schemas.microsoft.com/office/powerpoint/2010/main" val="10904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평행 사변형 25">
            <a:extLst>
              <a:ext uri="{FF2B5EF4-FFF2-40B4-BE49-F238E27FC236}">
                <a16:creationId xmlns:a16="http://schemas.microsoft.com/office/drawing/2014/main" id="{95510A0E-6DF7-4F89-B7B7-A80B6828C46A}"/>
              </a:ext>
            </a:extLst>
          </p:cNvPr>
          <p:cNvSpPr/>
          <p:nvPr/>
        </p:nvSpPr>
        <p:spPr>
          <a:xfrm>
            <a:off x="7576656" y="6236169"/>
            <a:ext cx="3455240" cy="224538"/>
          </a:xfrm>
          <a:prstGeom prst="parallelogram">
            <a:avLst/>
          </a:prstGeom>
          <a:solidFill>
            <a:srgbClr val="FDC5A8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평행 사변형 24">
            <a:extLst>
              <a:ext uri="{FF2B5EF4-FFF2-40B4-BE49-F238E27FC236}">
                <a16:creationId xmlns:a16="http://schemas.microsoft.com/office/drawing/2014/main" id="{95510A0E-6DF7-4F89-B7B7-A80B6828C46A}"/>
              </a:ext>
            </a:extLst>
          </p:cNvPr>
          <p:cNvSpPr/>
          <p:nvPr/>
        </p:nvSpPr>
        <p:spPr>
          <a:xfrm>
            <a:off x="2602419" y="5946258"/>
            <a:ext cx="1479973" cy="224538"/>
          </a:xfrm>
          <a:prstGeom prst="parallelogram">
            <a:avLst/>
          </a:prstGeom>
          <a:solidFill>
            <a:srgbClr val="FDC5A8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0" name="Picture 2" descr="C:\Users\sec\Documents\카카오톡 받은 파일\sns자연어처리(ppt자료)\(데이터분석)기업별 트윗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433" y="3038803"/>
            <a:ext cx="3858978" cy="250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202778" y="2184628"/>
            <a:ext cx="4307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약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3000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기업 중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700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기업 선정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76461" y="5882357"/>
            <a:ext cx="3616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트윗수가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약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미만인 데이터는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신뢰도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낮다고 판단하여 제거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90974" y="2677098"/>
            <a:ext cx="1787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기업별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트위터수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48834" y="2152362"/>
            <a:ext cx="1572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불용어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제거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214418" y="5882356"/>
            <a:ext cx="42426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정규 </a:t>
            </a:r>
            <a:r>
              <a:rPr lang="ko-KR" altLang="en-US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표현식을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이용하여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트위터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내용의 외국어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특수문자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숫자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불용어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제거</a:t>
            </a:r>
          </a:p>
        </p:txBody>
      </p:sp>
      <p:sp>
        <p:nvSpPr>
          <p:cNvPr id="15" name="사각형: 둥근 모서리 28">
            <a:extLst>
              <a:ext uri="{FF2B5EF4-FFF2-40B4-BE49-F238E27FC236}">
                <a16:creationId xmlns:a16="http://schemas.microsoft.com/office/drawing/2014/main" id="{759EE0BB-2DCB-45A3-A18E-678C2013CD3E}"/>
              </a:ext>
            </a:extLst>
          </p:cNvPr>
          <p:cNvSpPr/>
          <p:nvPr/>
        </p:nvSpPr>
        <p:spPr>
          <a:xfrm>
            <a:off x="6700984" y="2677098"/>
            <a:ext cx="4876368" cy="2773538"/>
          </a:xfrm>
          <a:prstGeom prst="roundRect">
            <a:avLst/>
          </a:prstGeom>
          <a:solidFill>
            <a:srgbClr val="F4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</a:rPr>
              <a:t>정규 </a:t>
            </a:r>
            <a:r>
              <a:rPr lang="ko-KR" altLang="en-US" b="1" dirty="0" err="1">
                <a:solidFill>
                  <a:schemeClr val="tx1"/>
                </a:solidFill>
              </a:rPr>
              <a:t>표현식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이란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</a:rPr>
              <a:t>복잡한 문자열을 처리할 때 사용하는 기법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schemeClr val="tx1"/>
                </a:solidFill>
              </a:rPr>
              <a:t>re(regular expression) </a:t>
            </a:r>
            <a:r>
              <a:rPr lang="ko-KR" altLang="en-US" sz="1600" dirty="0">
                <a:solidFill>
                  <a:schemeClr val="tx1"/>
                </a:solidFill>
              </a:rPr>
              <a:t>모듈 사용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기능구현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03</a:t>
            </a:r>
          </a:p>
        </p:txBody>
      </p:sp>
      <p:pic>
        <p:nvPicPr>
          <p:cNvPr id="3074" name="Picture 2" descr="C:\Users\sec\Desktop\3차프로젝트\165px-Python-logo-notex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630" y="2928048"/>
            <a:ext cx="1227076" cy="122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E47C35-6278-45F2-A384-51BFF4C99E97}"/>
              </a:ext>
            </a:extLst>
          </p:cNvPr>
          <p:cNvSpPr txBox="1"/>
          <p:nvPr/>
        </p:nvSpPr>
        <p:spPr>
          <a:xfrm>
            <a:off x="230020" y="1114056"/>
            <a:ext cx="2085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데이터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 </a:t>
            </a:r>
            <a:r>
              <a:rPr lang="ko-KR" altLang="en-US" sz="2400" dirty="0" err="1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전처리</a:t>
            </a:r>
            <a:endParaRPr lang="en-US" altLang="ko-KR" sz="2400" dirty="0"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A558DC-588A-478C-A13B-2649E5E48ED3}"/>
              </a:ext>
            </a:extLst>
          </p:cNvPr>
          <p:cNvSpPr txBox="1"/>
          <p:nvPr/>
        </p:nvSpPr>
        <p:spPr>
          <a:xfrm>
            <a:off x="743213" y="1527004"/>
            <a:ext cx="3059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400" dirty="0">
                <a:solidFill>
                  <a:srgbClr val="3464E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SNS </a:t>
            </a:r>
            <a:r>
              <a:rPr lang="ko-KR" altLang="en-US" sz="1400" dirty="0">
                <a:solidFill>
                  <a:srgbClr val="3464E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자연어 분석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</a:t>
            </a:r>
            <a:r>
              <a:rPr lang="ko-KR" altLang="en-US" sz="1400" dirty="0">
                <a:solidFill>
                  <a:srgbClr val="3464E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통한 기업 점수 화 </a:t>
            </a:r>
          </a:p>
        </p:txBody>
      </p:sp>
    </p:spTree>
    <p:extLst>
      <p:ext uri="{BB962C8B-B14F-4D97-AF65-F5344CB8AC3E}">
        <p14:creationId xmlns:p14="http://schemas.microsoft.com/office/powerpoint/2010/main" val="3286194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평행 사변형 29">
            <a:extLst>
              <a:ext uri="{FF2B5EF4-FFF2-40B4-BE49-F238E27FC236}">
                <a16:creationId xmlns:a16="http://schemas.microsoft.com/office/drawing/2014/main" id="{95510A0E-6DF7-4F89-B7B7-A80B6828C46A}"/>
              </a:ext>
            </a:extLst>
          </p:cNvPr>
          <p:cNvSpPr/>
          <p:nvPr/>
        </p:nvSpPr>
        <p:spPr>
          <a:xfrm>
            <a:off x="6866676" y="6107767"/>
            <a:ext cx="1881832" cy="224538"/>
          </a:xfrm>
          <a:prstGeom prst="parallelogram">
            <a:avLst/>
          </a:prstGeom>
          <a:solidFill>
            <a:srgbClr val="FDC5A8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31434" y="2123905"/>
            <a:ext cx="2211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 </a:t>
            </a:r>
            <a:r>
              <a:rPr lang="en-US" altLang="ko-KR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Konlpy.Okt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()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11158" y="4807344"/>
            <a:ext cx="50193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Okt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트위터에서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만든 한국어 처리기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Tkt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처리속도 및 본 데이터와 적합성을 고려하여 선택</a:t>
            </a:r>
          </a:p>
        </p:txBody>
      </p:sp>
      <p:pic>
        <p:nvPicPr>
          <p:cNvPr id="3074" name="Picture 2" descr="C:\Users\sec\Documents\카카오톡 받은 파일\sns자연어처리(ppt자료)\(데이터분석)형태소분석 모델_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42" y="2574517"/>
            <a:ext cx="5376165" cy="182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918203" y="2102299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감성사전 구축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761817" y="5730674"/>
            <a:ext cx="46490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약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80,000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단어 중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빈도수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100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 이상인</a:t>
            </a: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3,000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단어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대해 감성수치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라벨링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075" name="Picture 3" descr="C:\Users\sec\Documents\카카오톡 받은 파일\sns자연어처리(ppt자료)\(데이터분석)감성스코어확인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4" r="6076" b="44958"/>
          <a:stretch/>
        </p:blipFill>
        <p:spPr bwMode="auto">
          <a:xfrm>
            <a:off x="6386775" y="2574517"/>
            <a:ext cx="4986034" cy="311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기능구현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03</a:t>
            </a:r>
          </a:p>
        </p:txBody>
      </p:sp>
      <p:sp>
        <p:nvSpPr>
          <p:cNvPr id="29" name="평행 사변형 28">
            <a:extLst>
              <a:ext uri="{FF2B5EF4-FFF2-40B4-BE49-F238E27FC236}">
                <a16:creationId xmlns:a16="http://schemas.microsoft.com/office/drawing/2014/main" id="{95510A0E-6DF7-4F89-B7B7-A80B6828C46A}"/>
              </a:ext>
            </a:extLst>
          </p:cNvPr>
          <p:cNvSpPr/>
          <p:nvPr/>
        </p:nvSpPr>
        <p:spPr>
          <a:xfrm>
            <a:off x="597758" y="3051097"/>
            <a:ext cx="882215" cy="224538"/>
          </a:xfrm>
          <a:prstGeom prst="parallelogram">
            <a:avLst/>
          </a:prstGeom>
          <a:solidFill>
            <a:srgbClr val="FDC5A8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7A5944-EC5F-4EBA-9584-CA547D30889C}"/>
              </a:ext>
            </a:extLst>
          </p:cNvPr>
          <p:cNvSpPr txBox="1"/>
          <p:nvPr/>
        </p:nvSpPr>
        <p:spPr>
          <a:xfrm>
            <a:off x="230020" y="1114056"/>
            <a:ext cx="2085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데이터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 분석</a:t>
            </a:r>
            <a:endParaRPr lang="en-US" altLang="ko-KR" sz="2400" dirty="0"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A242E8-4957-4D77-985F-958910E80F98}"/>
              </a:ext>
            </a:extLst>
          </p:cNvPr>
          <p:cNvSpPr txBox="1"/>
          <p:nvPr/>
        </p:nvSpPr>
        <p:spPr>
          <a:xfrm>
            <a:off x="743213" y="1527004"/>
            <a:ext cx="3059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400" dirty="0">
                <a:solidFill>
                  <a:srgbClr val="3464E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SNS </a:t>
            </a:r>
            <a:r>
              <a:rPr lang="ko-KR" altLang="en-US" sz="1400" dirty="0">
                <a:solidFill>
                  <a:srgbClr val="3464E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자연어 분석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</a:t>
            </a:r>
            <a:r>
              <a:rPr lang="ko-KR" altLang="en-US" sz="1400" dirty="0">
                <a:solidFill>
                  <a:srgbClr val="3464E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통한 기업 점수 화 </a:t>
            </a:r>
          </a:p>
        </p:txBody>
      </p:sp>
    </p:spTree>
    <p:extLst>
      <p:ext uri="{BB962C8B-B14F-4D97-AF65-F5344CB8AC3E}">
        <p14:creationId xmlns:p14="http://schemas.microsoft.com/office/powerpoint/2010/main" val="3286194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기능구현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77CFA9-6B32-4CBD-B1BF-ACCD7E4C6BB8}"/>
              </a:ext>
            </a:extLst>
          </p:cNvPr>
          <p:cNvSpPr txBox="1"/>
          <p:nvPr/>
        </p:nvSpPr>
        <p:spPr>
          <a:xfrm>
            <a:off x="4347890" y="2556860"/>
            <a:ext cx="398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② 자산의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시장가치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자산가치의 변동성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그림 13"/>
          <p:cNvPicPr/>
          <p:nvPr/>
        </p:nvPicPr>
        <p:blipFill>
          <a:blip r:embed="rId2"/>
          <a:stretch>
            <a:fillRect/>
          </a:stretch>
        </p:blipFill>
        <p:spPr>
          <a:xfrm>
            <a:off x="4463487" y="3012820"/>
            <a:ext cx="3751353" cy="2925712"/>
          </a:xfrm>
          <a:prstGeom prst="rect">
            <a:avLst/>
          </a:prstGeom>
        </p:spPr>
      </p:pic>
      <p:pic>
        <p:nvPicPr>
          <p:cNvPr id="16" name="그림 15"/>
          <p:cNvPicPr/>
          <p:nvPr/>
        </p:nvPicPr>
        <p:blipFill>
          <a:blip r:embed="rId3"/>
          <a:stretch>
            <a:fillRect/>
          </a:stretch>
        </p:blipFill>
        <p:spPr>
          <a:xfrm>
            <a:off x="9348414" y="4302493"/>
            <a:ext cx="1971675" cy="7715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377CFA9-6B32-4CBD-B1BF-ACCD7E4C6BB8}"/>
              </a:ext>
            </a:extLst>
          </p:cNvPr>
          <p:cNvSpPr txBox="1"/>
          <p:nvPr/>
        </p:nvSpPr>
        <p:spPr>
          <a:xfrm>
            <a:off x="374874" y="2556860"/>
            <a:ext cx="364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① 자기자본가치의 변동성 </a:t>
            </a:r>
            <a:r>
              <a:rPr lang="el-GR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σ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구하기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2" name="그림 21"/>
          <p:cNvPicPr/>
          <p:nvPr/>
        </p:nvPicPr>
        <p:blipFill>
          <a:blip r:embed="rId4"/>
          <a:stretch>
            <a:fillRect/>
          </a:stretch>
        </p:blipFill>
        <p:spPr>
          <a:xfrm>
            <a:off x="1085838" y="3114676"/>
            <a:ext cx="1743075" cy="971550"/>
          </a:xfrm>
          <a:prstGeom prst="rect">
            <a:avLst/>
          </a:prstGeom>
        </p:spPr>
      </p:pic>
      <p:pic>
        <p:nvPicPr>
          <p:cNvPr id="24" name="그림 23"/>
          <p:cNvPicPr/>
          <p:nvPr/>
        </p:nvPicPr>
        <p:blipFill>
          <a:blip r:embed="rId5"/>
          <a:stretch>
            <a:fillRect/>
          </a:stretch>
        </p:blipFill>
        <p:spPr>
          <a:xfrm>
            <a:off x="374874" y="4188608"/>
            <a:ext cx="3572437" cy="1764983"/>
          </a:xfrm>
          <a:prstGeom prst="rect">
            <a:avLst/>
          </a:prstGeom>
        </p:spPr>
      </p:pic>
      <p:pic>
        <p:nvPicPr>
          <p:cNvPr id="4098" name="Picture 2" descr="C:\Users\sec\Desktop\3차프로젝트\pnkiio_rued-0_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728" y="3389876"/>
            <a:ext cx="2089049" cy="69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화살표: 아래쪽 41">
            <a:extLst>
              <a:ext uri="{FF2B5EF4-FFF2-40B4-BE49-F238E27FC236}">
                <a16:creationId xmlns:a16="http://schemas.microsoft.com/office/drawing/2014/main" id="{0410FF33-DBDF-4E18-B610-70D0166BECB6}"/>
              </a:ext>
            </a:extLst>
          </p:cNvPr>
          <p:cNvSpPr/>
          <p:nvPr/>
        </p:nvSpPr>
        <p:spPr>
          <a:xfrm rot="16200000">
            <a:off x="8546089" y="4109633"/>
            <a:ext cx="574133" cy="732085"/>
          </a:xfrm>
          <a:prstGeom prst="downArrow">
            <a:avLst/>
          </a:prstGeom>
          <a:solidFill>
            <a:srgbClr val="C4CA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377CFA9-6B32-4CBD-B1BF-ACCD7E4C6BB8}"/>
              </a:ext>
            </a:extLst>
          </p:cNvPr>
          <p:cNvSpPr txBox="1"/>
          <p:nvPr/>
        </p:nvSpPr>
        <p:spPr>
          <a:xfrm>
            <a:off x="9058046" y="5214633"/>
            <a:ext cx="2503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자산의 시장가치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260</a:t>
            </a:r>
          </a:p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자산가치의 변동성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0.39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3E5E3C-DBAE-42AB-8680-62BD305C93F6}"/>
              </a:ext>
            </a:extLst>
          </p:cNvPr>
          <p:cNvSpPr txBox="1"/>
          <p:nvPr/>
        </p:nvSpPr>
        <p:spPr>
          <a:xfrm>
            <a:off x="230019" y="1114056"/>
            <a:ext cx="6504156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KMV 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모형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을 통해 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매수 추천 종목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 예측하기</a:t>
            </a:r>
            <a:endParaRPr lang="en-US" altLang="ko-KR" sz="2000" dirty="0"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  <a:p>
            <a:pPr>
              <a:spcBef>
                <a:spcPts val="300"/>
              </a:spcBef>
            </a:pPr>
            <a:endParaRPr lang="en-US" altLang="ko-KR" sz="2400" dirty="0"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E5733E-FDF3-4C6C-B230-B34AD6AB4EB6}"/>
              </a:ext>
            </a:extLst>
          </p:cNvPr>
          <p:cNvSpPr txBox="1"/>
          <p:nvPr/>
        </p:nvSpPr>
        <p:spPr>
          <a:xfrm>
            <a:off x="743213" y="1527004"/>
            <a:ext cx="4743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머튼의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옵션가격 모형을 이용하여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KMV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모형 생성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1583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7867CA-A2EA-45FA-8CE6-10317F5C286E}"/>
              </a:ext>
            </a:extLst>
          </p:cNvPr>
          <p:cNvSpPr txBox="1"/>
          <p:nvPr/>
        </p:nvSpPr>
        <p:spPr>
          <a:xfrm>
            <a:off x="423936" y="712140"/>
            <a:ext cx="1568058" cy="624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8000"/>
              </a:lnSpc>
            </a:pPr>
            <a:r>
              <a:rPr lang="en-US" sz="32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INDEX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D532A859-3284-4CB5-918A-4D3BE07BE522}"/>
              </a:ext>
            </a:extLst>
          </p:cNvPr>
          <p:cNvCxnSpPr>
            <a:cxnSpLocks/>
          </p:cNvCxnSpPr>
          <p:nvPr/>
        </p:nvCxnSpPr>
        <p:spPr>
          <a:xfrm>
            <a:off x="2514600" y="706497"/>
            <a:ext cx="0" cy="5656203"/>
          </a:xfrm>
          <a:prstGeom prst="line">
            <a:avLst/>
          </a:prstGeom>
          <a:ln w="9525">
            <a:solidFill>
              <a:schemeClr val="tx1">
                <a:alpha val="8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C31485EF-2651-42E2-AE12-C441BE45F0D2}"/>
              </a:ext>
            </a:extLst>
          </p:cNvPr>
          <p:cNvSpPr txBox="1"/>
          <p:nvPr/>
        </p:nvSpPr>
        <p:spPr>
          <a:xfrm>
            <a:off x="3244124" y="1460912"/>
            <a:ext cx="1120820" cy="961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실태</a:t>
            </a:r>
            <a:endParaRPr lang="en-US" altLang="ko-KR" sz="16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 시장 </a:t>
            </a:r>
            <a:endParaRPr lang="en-US" altLang="ko-KR" sz="16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제안 방법</a:t>
            </a:r>
            <a:endParaRPr lang="en-US" altLang="ko-KR" sz="16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2EF747A-0A4C-4F5C-A654-2B139D034FDE}"/>
              </a:ext>
            </a:extLst>
          </p:cNvPr>
          <p:cNvGrpSpPr/>
          <p:nvPr/>
        </p:nvGrpSpPr>
        <p:grpSpPr>
          <a:xfrm>
            <a:off x="3244124" y="911553"/>
            <a:ext cx="1599238" cy="424732"/>
            <a:chOff x="3327050" y="911553"/>
            <a:chExt cx="1599238" cy="4247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1B4A7FD-5DFA-4AB7-9862-8CF3709CFAFB}"/>
                </a:ext>
              </a:extLst>
            </p:cNvPr>
            <p:cNvSpPr txBox="1"/>
            <p:nvPr/>
          </p:nvSpPr>
          <p:spPr>
            <a:xfrm>
              <a:off x="3682037" y="911553"/>
              <a:ext cx="1244251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제안 배경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2AACBD2A-CC13-43F5-A13D-205C0F87E4E7}"/>
                </a:ext>
              </a:extLst>
            </p:cNvPr>
            <p:cNvSpPr/>
            <p:nvPr/>
          </p:nvSpPr>
          <p:spPr>
            <a:xfrm>
              <a:off x="3344456" y="932390"/>
              <a:ext cx="316566" cy="316566"/>
            </a:xfrm>
            <a:prstGeom prst="ellipse">
              <a:avLst/>
            </a:prstGeom>
            <a:solidFill>
              <a:srgbClr val="346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D442986-0151-4FE7-8F50-1FD8A85A2E94}"/>
                </a:ext>
              </a:extLst>
            </p:cNvPr>
            <p:cNvSpPr txBox="1"/>
            <p:nvPr/>
          </p:nvSpPr>
          <p:spPr>
            <a:xfrm>
              <a:off x="3327050" y="959868"/>
              <a:ext cx="3962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01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2D9F998E-4568-4705-B746-4D3161ABBD01}"/>
              </a:ext>
            </a:extLst>
          </p:cNvPr>
          <p:cNvSpPr txBox="1"/>
          <p:nvPr/>
        </p:nvSpPr>
        <p:spPr>
          <a:xfrm>
            <a:off x="3244124" y="3221404"/>
            <a:ext cx="2198038" cy="961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600" spc="-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유스케이스</a:t>
            </a:r>
            <a:r>
              <a:rPr lang="ko-KR" altLang="en-US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다이어그램</a:t>
            </a:r>
            <a:endParaRPr lang="en-US" altLang="ko-KR" sz="16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WBS</a:t>
            </a: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 흐름도</a:t>
            </a:r>
            <a:endParaRPr lang="en-US" altLang="ko-KR" sz="16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45318F6-41A8-4D97-AAD0-58F1A015B86A}"/>
              </a:ext>
            </a:extLst>
          </p:cNvPr>
          <p:cNvGrpSpPr/>
          <p:nvPr/>
        </p:nvGrpSpPr>
        <p:grpSpPr>
          <a:xfrm>
            <a:off x="3244124" y="2672045"/>
            <a:ext cx="1569883" cy="424732"/>
            <a:chOff x="3290407" y="2672045"/>
            <a:chExt cx="1569883" cy="42473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369D82E-2636-4D0A-8364-6F2146FC4FE6}"/>
                </a:ext>
              </a:extLst>
            </p:cNvPr>
            <p:cNvSpPr txBox="1"/>
            <p:nvPr/>
          </p:nvSpPr>
          <p:spPr>
            <a:xfrm>
              <a:off x="3688174" y="2672045"/>
              <a:ext cx="1172116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기능설계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37E7234B-DEA1-4B37-8218-010F8A3B8023}"/>
                </a:ext>
              </a:extLst>
            </p:cNvPr>
            <p:cNvSpPr/>
            <p:nvPr/>
          </p:nvSpPr>
          <p:spPr>
            <a:xfrm>
              <a:off x="3320513" y="2692882"/>
              <a:ext cx="316566" cy="316566"/>
            </a:xfrm>
            <a:prstGeom prst="ellipse">
              <a:avLst/>
            </a:prstGeom>
            <a:solidFill>
              <a:srgbClr val="346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6EDD6A8-F7D3-4FD8-98BA-C193094F2140}"/>
                </a:ext>
              </a:extLst>
            </p:cNvPr>
            <p:cNvSpPr txBox="1"/>
            <p:nvPr/>
          </p:nvSpPr>
          <p:spPr>
            <a:xfrm>
              <a:off x="3290407" y="2720360"/>
              <a:ext cx="431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02</a:t>
              </a: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D3BFCE06-DD91-4FB5-B5A6-3934359948E1}"/>
              </a:ext>
            </a:extLst>
          </p:cNvPr>
          <p:cNvSpPr txBox="1"/>
          <p:nvPr/>
        </p:nvSpPr>
        <p:spPr>
          <a:xfrm>
            <a:off x="3244124" y="5060163"/>
            <a:ext cx="2879314" cy="12571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주가예측</a:t>
            </a:r>
            <a:endParaRPr lang="en-US" altLang="ko-KR" sz="16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SNS </a:t>
            </a:r>
            <a:r>
              <a:rPr lang="ko-KR" altLang="en-US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</a:t>
            </a:r>
            <a:r>
              <a:rPr lang="en-US" altLang="ko-KR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endParaRPr lang="en-US" altLang="ko-KR" sz="16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KMV</a:t>
            </a:r>
            <a:r>
              <a:rPr lang="ko-KR" altLang="en-US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모델을 통한 매수종목 추천</a:t>
            </a:r>
            <a:endParaRPr lang="en-US" altLang="ko-KR" sz="16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최대 예상 손실금액 </a:t>
            </a:r>
            <a:r>
              <a:rPr lang="en-US" altLang="ko-KR" sz="1600" spc="-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VaR</a:t>
            </a:r>
            <a:endParaRPr lang="en-US" altLang="ko-KR" sz="16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02CE32D-A127-4373-86DC-06F920C6FF00}"/>
              </a:ext>
            </a:extLst>
          </p:cNvPr>
          <p:cNvGrpSpPr/>
          <p:nvPr/>
        </p:nvGrpSpPr>
        <p:grpSpPr>
          <a:xfrm>
            <a:off x="3244124" y="4506208"/>
            <a:ext cx="2904453" cy="424732"/>
            <a:chOff x="3302634" y="4506208"/>
            <a:chExt cx="2904453" cy="4247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B11D3F0-DA6B-404D-A6EE-28ABDB17A460}"/>
                </a:ext>
              </a:extLst>
            </p:cNvPr>
            <p:cNvSpPr txBox="1"/>
            <p:nvPr/>
          </p:nvSpPr>
          <p:spPr>
            <a:xfrm>
              <a:off x="3682037" y="4506208"/>
              <a:ext cx="2525050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기능구현 </a:t>
              </a:r>
              <a:r>
                <a: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/ </a:t>
              </a:r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개발 과정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28009A64-337C-4212-A10A-B2671C633B5E}"/>
                </a:ext>
              </a:extLst>
            </p:cNvPr>
            <p:cNvSpPr/>
            <p:nvPr/>
          </p:nvSpPr>
          <p:spPr>
            <a:xfrm>
              <a:off x="3326390" y="4527045"/>
              <a:ext cx="316566" cy="316566"/>
            </a:xfrm>
            <a:prstGeom prst="ellipse">
              <a:avLst/>
            </a:prstGeom>
            <a:solidFill>
              <a:srgbClr val="346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C6A14A8-8867-48ED-ADF0-0D5D1F326973}"/>
                </a:ext>
              </a:extLst>
            </p:cNvPr>
            <p:cNvSpPr txBox="1"/>
            <p:nvPr/>
          </p:nvSpPr>
          <p:spPr>
            <a:xfrm>
              <a:off x="3302634" y="4554523"/>
              <a:ext cx="431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03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51DB86E-6045-4527-B098-27BAB6197BF1}"/>
              </a:ext>
            </a:extLst>
          </p:cNvPr>
          <p:cNvGrpSpPr/>
          <p:nvPr/>
        </p:nvGrpSpPr>
        <p:grpSpPr>
          <a:xfrm>
            <a:off x="7211721" y="888857"/>
            <a:ext cx="1565059" cy="424732"/>
            <a:chOff x="7257992" y="888857"/>
            <a:chExt cx="1565059" cy="42473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D929FF4-7C00-41C5-AC52-D2DC7882F5F9}"/>
                </a:ext>
              </a:extLst>
            </p:cNvPr>
            <p:cNvSpPr txBox="1"/>
            <p:nvPr/>
          </p:nvSpPr>
          <p:spPr>
            <a:xfrm>
              <a:off x="7650935" y="888857"/>
              <a:ext cx="1172116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시연영상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F6BCD9D2-6E8A-4D95-A91F-440FECAF7289}"/>
                </a:ext>
              </a:extLst>
            </p:cNvPr>
            <p:cNvSpPr/>
            <p:nvPr/>
          </p:nvSpPr>
          <p:spPr>
            <a:xfrm>
              <a:off x="7288098" y="909694"/>
              <a:ext cx="316566" cy="316566"/>
            </a:xfrm>
            <a:prstGeom prst="ellipse">
              <a:avLst/>
            </a:prstGeom>
            <a:solidFill>
              <a:srgbClr val="346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6F82BEA-26BA-4254-A69C-0084C70C9E10}"/>
                </a:ext>
              </a:extLst>
            </p:cNvPr>
            <p:cNvSpPr txBox="1"/>
            <p:nvPr/>
          </p:nvSpPr>
          <p:spPr>
            <a:xfrm>
              <a:off x="7257992" y="937172"/>
              <a:ext cx="4347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04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144F5B-ABE7-45E3-A394-8308D4F54392}"/>
              </a:ext>
            </a:extLst>
          </p:cNvPr>
          <p:cNvGrpSpPr/>
          <p:nvPr/>
        </p:nvGrpSpPr>
        <p:grpSpPr>
          <a:xfrm>
            <a:off x="7211721" y="2422134"/>
            <a:ext cx="2845859" cy="424732"/>
            <a:chOff x="7211721" y="2668050"/>
            <a:chExt cx="2845859" cy="4247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BE82D21-0C4E-4E9F-A9D4-0D09016162C5}"/>
                </a:ext>
              </a:extLst>
            </p:cNvPr>
            <p:cNvSpPr txBox="1"/>
            <p:nvPr/>
          </p:nvSpPr>
          <p:spPr>
            <a:xfrm>
              <a:off x="7604664" y="2668050"/>
              <a:ext cx="2452916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기대효과 </a:t>
              </a:r>
              <a:r>
                <a: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/</a:t>
              </a:r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향후발전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CF5C9E71-9B24-49BB-BA3F-BCF20C27BB44}"/>
                </a:ext>
              </a:extLst>
            </p:cNvPr>
            <p:cNvSpPr/>
            <p:nvPr/>
          </p:nvSpPr>
          <p:spPr>
            <a:xfrm>
              <a:off x="7241827" y="2688887"/>
              <a:ext cx="316566" cy="316566"/>
            </a:xfrm>
            <a:prstGeom prst="ellipse">
              <a:avLst/>
            </a:prstGeom>
            <a:solidFill>
              <a:srgbClr val="346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449C194-023B-427D-857D-62DE99B0626A}"/>
                </a:ext>
              </a:extLst>
            </p:cNvPr>
            <p:cNvSpPr txBox="1"/>
            <p:nvPr/>
          </p:nvSpPr>
          <p:spPr>
            <a:xfrm>
              <a:off x="7211721" y="2716365"/>
              <a:ext cx="431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05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9E4ACC1-2ACA-4542-B19C-B27567E97BCB}"/>
              </a:ext>
            </a:extLst>
          </p:cNvPr>
          <p:cNvGrpSpPr/>
          <p:nvPr/>
        </p:nvGrpSpPr>
        <p:grpSpPr>
          <a:xfrm>
            <a:off x="7211721" y="3955411"/>
            <a:ext cx="1637194" cy="424732"/>
            <a:chOff x="7257992" y="4435117"/>
            <a:chExt cx="1637194" cy="4247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CA52998-3AFC-4F92-B16C-1870E0D24AA1}"/>
                </a:ext>
              </a:extLst>
            </p:cNvPr>
            <p:cNvSpPr txBox="1"/>
            <p:nvPr/>
          </p:nvSpPr>
          <p:spPr>
            <a:xfrm>
              <a:off x="7650935" y="4435117"/>
              <a:ext cx="1244251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팀원 소개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980CE3DE-CFC0-4CD5-B58F-BC6817E407D9}"/>
                </a:ext>
              </a:extLst>
            </p:cNvPr>
            <p:cNvSpPr/>
            <p:nvPr/>
          </p:nvSpPr>
          <p:spPr>
            <a:xfrm>
              <a:off x="7288098" y="4455954"/>
              <a:ext cx="316566" cy="316566"/>
            </a:xfrm>
            <a:prstGeom prst="ellipse">
              <a:avLst/>
            </a:prstGeom>
            <a:solidFill>
              <a:srgbClr val="346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78DAB06-3112-41B3-BB0E-1F5639520ABF}"/>
                </a:ext>
              </a:extLst>
            </p:cNvPr>
            <p:cNvSpPr txBox="1"/>
            <p:nvPr/>
          </p:nvSpPr>
          <p:spPr>
            <a:xfrm>
              <a:off x="7257992" y="4483432"/>
              <a:ext cx="431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06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F7607FC-8194-43FD-9D9D-DA6F7A3C45C7}"/>
              </a:ext>
            </a:extLst>
          </p:cNvPr>
          <p:cNvGrpSpPr/>
          <p:nvPr/>
        </p:nvGrpSpPr>
        <p:grpSpPr>
          <a:xfrm>
            <a:off x="7211721" y="5488688"/>
            <a:ext cx="1565059" cy="424732"/>
            <a:chOff x="7257992" y="5488688"/>
            <a:chExt cx="1565059" cy="4247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BEBFF99-8A6C-4038-8EA5-B812AF4EA805}"/>
                </a:ext>
              </a:extLst>
            </p:cNvPr>
            <p:cNvSpPr txBox="1"/>
            <p:nvPr/>
          </p:nvSpPr>
          <p:spPr>
            <a:xfrm>
              <a:off x="7650935" y="5488688"/>
              <a:ext cx="1172116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참고문헌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D5A21426-2769-4D8C-B9FC-8446527E7D55}"/>
                </a:ext>
              </a:extLst>
            </p:cNvPr>
            <p:cNvSpPr/>
            <p:nvPr/>
          </p:nvSpPr>
          <p:spPr>
            <a:xfrm>
              <a:off x="7288098" y="5509525"/>
              <a:ext cx="316566" cy="316566"/>
            </a:xfrm>
            <a:prstGeom prst="ellipse">
              <a:avLst/>
            </a:prstGeom>
            <a:solidFill>
              <a:srgbClr val="346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9E3081E-F296-43E5-A1F3-B4E9DE86A7CC}"/>
                </a:ext>
              </a:extLst>
            </p:cNvPr>
            <p:cNvSpPr txBox="1"/>
            <p:nvPr/>
          </p:nvSpPr>
          <p:spPr>
            <a:xfrm>
              <a:off x="7257992" y="5537003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9556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기능구현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77CFA9-6B32-4CBD-B1BF-ACCD7E4C6BB8}"/>
              </a:ext>
            </a:extLst>
          </p:cNvPr>
          <p:cNvSpPr txBox="1"/>
          <p:nvPr/>
        </p:nvSpPr>
        <p:spPr>
          <a:xfrm>
            <a:off x="6960236" y="2704910"/>
            <a:ext cx="3976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④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표준정규분포를 이용하여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예상 부도 확률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" name="그림 10"/>
          <p:cNvPicPr/>
          <p:nvPr/>
        </p:nvPicPr>
        <p:blipFill>
          <a:blip r:embed="rId2"/>
          <a:stretch>
            <a:fillRect/>
          </a:stretch>
        </p:blipFill>
        <p:spPr>
          <a:xfrm>
            <a:off x="8100095" y="3520763"/>
            <a:ext cx="1949862" cy="577341"/>
          </a:xfrm>
          <a:prstGeom prst="rect">
            <a:avLst/>
          </a:prstGeom>
        </p:spPr>
      </p:pic>
      <p:pic>
        <p:nvPicPr>
          <p:cNvPr id="12" name="그림 11"/>
          <p:cNvPicPr/>
          <p:nvPr/>
        </p:nvPicPr>
        <p:blipFill>
          <a:blip r:embed="rId3"/>
          <a:stretch>
            <a:fillRect/>
          </a:stretch>
        </p:blipFill>
        <p:spPr>
          <a:xfrm>
            <a:off x="7906124" y="4582682"/>
            <a:ext cx="2369389" cy="11164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77CFA9-6B32-4CBD-B1BF-ACCD7E4C6BB8}"/>
              </a:ext>
            </a:extLst>
          </p:cNvPr>
          <p:cNvSpPr txBox="1"/>
          <p:nvPr/>
        </p:nvSpPr>
        <p:spPr>
          <a:xfrm>
            <a:off x="2386437" y="2726340"/>
            <a:ext cx="140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③ 부도거리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5" name="그림 14"/>
          <p:cNvPicPr/>
          <p:nvPr/>
        </p:nvPicPr>
        <p:blipFill>
          <a:blip r:embed="rId4"/>
          <a:stretch>
            <a:fillRect/>
          </a:stretch>
        </p:blipFill>
        <p:spPr>
          <a:xfrm>
            <a:off x="1646433" y="3271270"/>
            <a:ext cx="3095625" cy="1076325"/>
          </a:xfrm>
          <a:prstGeom prst="rect">
            <a:avLst/>
          </a:prstGeom>
        </p:spPr>
      </p:pic>
      <p:pic>
        <p:nvPicPr>
          <p:cNvPr id="16" name="그림 15"/>
          <p:cNvPicPr/>
          <p:nvPr/>
        </p:nvPicPr>
        <p:blipFill>
          <a:blip r:embed="rId5"/>
          <a:stretch>
            <a:fillRect/>
          </a:stretch>
        </p:blipFill>
        <p:spPr>
          <a:xfrm>
            <a:off x="743213" y="4637880"/>
            <a:ext cx="5731510" cy="117665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704618" y="5835909"/>
            <a:ext cx="28696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세동 예상 부도 확률 </a:t>
            </a:r>
            <a:r>
              <a:rPr lang="en-US" altLang="ko-KR" sz="1600" b="1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0.9586</a:t>
            </a:r>
            <a:endParaRPr lang="ko-KR" altLang="en-US" sz="1600" b="1" dirty="0">
              <a:solidFill>
                <a:srgbClr val="FF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437111-72ED-4BD2-AB13-987CFF658511}"/>
              </a:ext>
            </a:extLst>
          </p:cNvPr>
          <p:cNvSpPr txBox="1"/>
          <p:nvPr/>
        </p:nvSpPr>
        <p:spPr>
          <a:xfrm>
            <a:off x="230019" y="1114056"/>
            <a:ext cx="6504156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KMV 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모형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을 통해 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매수 추천 종목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 예측하기</a:t>
            </a:r>
            <a:endParaRPr lang="en-US" altLang="ko-KR" sz="2000" dirty="0"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  <a:p>
            <a:pPr>
              <a:spcBef>
                <a:spcPts val="300"/>
              </a:spcBef>
            </a:pPr>
            <a:endParaRPr lang="en-US" altLang="ko-KR" sz="2400" dirty="0"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673DB3-169F-4E64-A376-E28AC90457AE}"/>
              </a:ext>
            </a:extLst>
          </p:cNvPr>
          <p:cNvSpPr txBox="1"/>
          <p:nvPr/>
        </p:nvSpPr>
        <p:spPr>
          <a:xfrm>
            <a:off x="743213" y="1527004"/>
            <a:ext cx="4743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머튼의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옵션가격 모형을 이용하여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KMV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모형 생성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7310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8559800" y="3788513"/>
            <a:ext cx="314861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ln w="22225">
                  <a:solidFill>
                    <a:schemeClr val="bg1"/>
                  </a:solidFill>
                </a:ln>
                <a:noFill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52E861-71AE-4DB5-800E-6EA225CFD66C}"/>
              </a:ext>
            </a:extLst>
          </p:cNvPr>
          <p:cNvSpPr txBox="1"/>
          <p:nvPr/>
        </p:nvSpPr>
        <p:spPr>
          <a:xfrm>
            <a:off x="768350" y="2518366"/>
            <a:ext cx="1960793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시연영상</a:t>
            </a:r>
            <a:endParaRPr lang="en-US" sz="3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135906"/>
            <a:ext cx="293885" cy="293885"/>
            <a:chOff x="3158671" y="3283857"/>
            <a:chExt cx="355600" cy="35560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0774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8559800" y="3788513"/>
            <a:ext cx="310694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ln w="22225">
                  <a:solidFill>
                    <a:schemeClr val="bg1"/>
                  </a:solidFill>
                </a:ln>
                <a:noFill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52E861-71AE-4DB5-800E-6EA225CFD66C}"/>
              </a:ext>
            </a:extLst>
          </p:cNvPr>
          <p:cNvSpPr txBox="1"/>
          <p:nvPr/>
        </p:nvSpPr>
        <p:spPr>
          <a:xfrm>
            <a:off x="768350" y="2518366"/>
            <a:ext cx="4440639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기대효과 및 </a:t>
            </a:r>
            <a:r>
              <a:rPr lang="ko-KR" altLang="en-US" sz="3600" dirty="0" err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향후발전</a:t>
            </a:r>
            <a:endParaRPr lang="en-US" sz="3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135906"/>
            <a:ext cx="293885" cy="293885"/>
            <a:chOff x="3158671" y="3283857"/>
            <a:chExt cx="355600" cy="35560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1923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7867CA-A2EA-45FA-8CE6-10317F5C286E}"/>
              </a:ext>
            </a:extLst>
          </p:cNvPr>
          <p:cNvSpPr txBox="1"/>
          <p:nvPr/>
        </p:nvSpPr>
        <p:spPr>
          <a:xfrm>
            <a:off x="621308" y="1499005"/>
            <a:ext cx="2303836" cy="1023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8000"/>
              </a:lnSpc>
            </a:pPr>
            <a:r>
              <a:rPr lang="en-US" altLang="ko-KR" sz="2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Stock CM</a:t>
            </a:r>
            <a:r>
              <a:rPr lang="ko-KR" altLang="en-US" sz="2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</a:t>
            </a:r>
            <a:endParaRPr lang="en-US" altLang="ko-KR" sz="28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08000"/>
              </a:lnSpc>
            </a:pPr>
            <a:r>
              <a:rPr lang="ko-KR" altLang="en-US" sz="2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기대효과</a:t>
            </a:r>
            <a:endParaRPr lang="en-US" altLang="ko-KR" sz="28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2A1FCE-3B0E-474B-A64B-8D3AE28B18C8}"/>
              </a:ext>
            </a:extLst>
          </p:cNvPr>
          <p:cNvSpPr txBox="1"/>
          <p:nvPr/>
        </p:nvSpPr>
        <p:spPr>
          <a:xfrm>
            <a:off x="720446" y="4149373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피피티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7E2F360-CFB7-4842-AFE0-D8C18B91B590}"/>
              </a:ext>
            </a:extLst>
          </p:cNvPr>
          <p:cNvSpPr txBox="1"/>
          <p:nvPr/>
        </p:nvSpPr>
        <p:spPr>
          <a:xfrm>
            <a:off x="720446" y="4614667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포토샵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8CDADEF-214A-4CE2-BA76-3F79E6A82C86}"/>
              </a:ext>
            </a:extLst>
          </p:cNvPr>
          <p:cNvSpPr txBox="1"/>
          <p:nvPr/>
        </p:nvSpPr>
        <p:spPr>
          <a:xfrm>
            <a:off x="652319" y="5079961"/>
            <a:ext cx="7296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프리미어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E1067D6-87E9-497B-8933-2CF07F5CDD04}"/>
              </a:ext>
            </a:extLst>
          </p:cNvPr>
          <p:cNvSpPr txBox="1"/>
          <p:nvPr/>
        </p:nvSpPr>
        <p:spPr>
          <a:xfrm>
            <a:off x="652319" y="5545255"/>
            <a:ext cx="7296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인디자인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AD0518-356E-4E26-9C94-3A8C4D350A45}"/>
              </a:ext>
            </a:extLst>
          </p:cNvPr>
          <p:cNvSpPr/>
          <p:nvPr/>
        </p:nvSpPr>
        <p:spPr>
          <a:xfrm>
            <a:off x="1455397" y="4207039"/>
            <a:ext cx="2805453" cy="136267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5B95FDC-536C-416B-9DF4-98BC9A54B21A}"/>
              </a:ext>
            </a:extLst>
          </p:cNvPr>
          <p:cNvSpPr/>
          <p:nvPr/>
        </p:nvSpPr>
        <p:spPr>
          <a:xfrm>
            <a:off x="1455397" y="4207039"/>
            <a:ext cx="1834957" cy="136267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B627D5A-11C2-45B7-B73E-8EE0BC8E0ED3}"/>
              </a:ext>
            </a:extLst>
          </p:cNvPr>
          <p:cNvSpPr/>
          <p:nvPr/>
        </p:nvSpPr>
        <p:spPr>
          <a:xfrm>
            <a:off x="1455397" y="4672333"/>
            <a:ext cx="2805453" cy="136267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1291077-C0BB-4BA1-BABC-E97C550C4440}"/>
              </a:ext>
            </a:extLst>
          </p:cNvPr>
          <p:cNvSpPr/>
          <p:nvPr/>
        </p:nvSpPr>
        <p:spPr>
          <a:xfrm>
            <a:off x="1455397" y="4672333"/>
            <a:ext cx="2485271" cy="136267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FCC871F-B442-416B-BDD4-F4E42EFBFB2E}"/>
              </a:ext>
            </a:extLst>
          </p:cNvPr>
          <p:cNvSpPr/>
          <p:nvPr/>
        </p:nvSpPr>
        <p:spPr>
          <a:xfrm>
            <a:off x="1455397" y="5137627"/>
            <a:ext cx="2805453" cy="136267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722F6F8-6E45-4DA3-8AE6-4A5F5A818E37}"/>
              </a:ext>
            </a:extLst>
          </p:cNvPr>
          <p:cNvSpPr/>
          <p:nvPr/>
        </p:nvSpPr>
        <p:spPr>
          <a:xfrm>
            <a:off x="1455397" y="5137627"/>
            <a:ext cx="1490933" cy="136267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A465B44-E64B-4217-87B9-5C93761DFB7E}"/>
              </a:ext>
            </a:extLst>
          </p:cNvPr>
          <p:cNvSpPr/>
          <p:nvPr/>
        </p:nvSpPr>
        <p:spPr>
          <a:xfrm>
            <a:off x="1455397" y="5602921"/>
            <a:ext cx="2805453" cy="136267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4B74AC4-8BD5-493A-AEE4-D15D52D67728}"/>
              </a:ext>
            </a:extLst>
          </p:cNvPr>
          <p:cNvSpPr/>
          <p:nvPr/>
        </p:nvSpPr>
        <p:spPr>
          <a:xfrm>
            <a:off x="1455397" y="5602921"/>
            <a:ext cx="569840" cy="136267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D532A859-3284-4CB5-918A-4D3BE07BE522}"/>
              </a:ext>
            </a:extLst>
          </p:cNvPr>
          <p:cNvCxnSpPr>
            <a:cxnSpLocks/>
          </p:cNvCxnSpPr>
          <p:nvPr/>
        </p:nvCxnSpPr>
        <p:spPr>
          <a:xfrm>
            <a:off x="4944428" y="1561547"/>
            <a:ext cx="0" cy="4373391"/>
          </a:xfrm>
          <a:prstGeom prst="line">
            <a:avLst/>
          </a:prstGeom>
          <a:ln w="9525">
            <a:solidFill>
              <a:schemeClr val="tx1">
                <a:alpha val="8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A7BA016-0877-4001-ADEB-F0C8F4BC5AC0}"/>
              </a:ext>
            </a:extLst>
          </p:cNvPr>
          <p:cNvGrpSpPr/>
          <p:nvPr/>
        </p:nvGrpSpPr>
        <p:grpSpPr>
          <a:xfrm>
            <a:off x="5526407" y="1688460"/>
            <a:ext cx="2701381" cy="1877718"/>
            <a:chOff x="5526407" y="1688460"/>
            <a:chExt cx="2701381" cy="1877718"/>
          </a:xfrm>
        </p:grpSpPr>
        <p:pic>
          <p:nvPicPr>
            <p:cNvPr id="70" name="그래픽 69">
              <a:extLst>
                <a:ext uri="{FF2B5EF4-FFF2-40B4-BE49-F238E27FC236}">
                  <a16:creationId xmlns:a16="http://schemas.microsoft.com/office/drawing/2014/main" id="{B804E5CB-A6FE-4F7A-8242-C5DA7D7BA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28007" y="1688460"/>
              <a:ext cx="582290" cy="582290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1B4A7FD-5DFA-4AB7-9862-8CF3709CFAFB}"/>
                </a:ext>
              </a:extLst>
            </p:cNvPr>
            <p:cNvSpPr txBox="1"/>
            <p:nvPr/>
          </p:nvSpPr>
          <p:spPr>
            <a:xfrm>
              <a:off x="5964320" y="2300580"/>
              <a:ext cx="2085827" cy="4513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주식 입문자에게 손실의 위험성을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08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낮춰준다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31485EF-2651-42E2-AE12-C441BE45F0D2}"/>
                </a:ext>
              </a:extLst>
            </p:cNvPr>
            <p:cNvSpPr txBox="1"/>
            <p:nvPr/>
          </p:nvSpPr>
          <p:spPr>
            <a:xfrm>
              <a:off x="5526407" y="2864447"/>
              <a:ext cx="2701381" cy="701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딥러닝 기반 주가 예측 서비스로 </a:t>
              </a:r>
              <a:r>
                <a:rPr lang="en-US" altLang="ko-KR" sz="11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1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주식 입문자의</a:t>
              </a:r>
              <a:endParaRPr lang="en-US" altLang="ko-KR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무분별한 주식 투자로 인한</a:t>
              </a:r>
              <a:r>
                <a:rPr lang="en-US" altLang="ko-KR" sz="11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1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경제적 손실의</a:t>
              </a:r>
              <a:endParaRPr lang="en-US" altLang="ko-KR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위험성을 낮춰준다</a:t>
              </a:r>
              <a:r>
                <a:rPr lang="en-US" altLang="ko-KR" sz="11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2AACBD2A-CC13-43F5-A13D-205C0F87E4E7}"/>
                </a:ext>
              </a:extLst>
            </p:cNvPr>
            <p:cNvSpPr/>
            <p:nvPr/>
          </p:nvSpPr>
          <p:spPr>
            <a:xfrm>
              <a:off x="5626739" y="2371270"/>
              <a:ext cx="316566" cy="316566"/>
            </a:xfrm>
            <a:prstGeom prst="ellipse">
              <a:avLst/>
            </a:prstGeom>
            <a:solidFill>
              <a:srgbClr val="346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D442986-0151-4FE7-8F50-1FD8A85A2E94}"/>
                </a:ext>
              </a:extLst>
            </p:cNvPr>
            <p:cNvSpPr txBox="1"/>
            <p:nvPr/>
          </p:nvSpPr>
          <p:spPr>
            <a:xfrm>
              <a:off x="5609333" y="2417798"/>
              <a:ext cx="35137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01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BF62BA0-7579-4BDA-AD68-A31315B88893}"/>
              </a:ext>
            </a:extLst>
          </p:cNvPr>
          <p:cNvGrpSpPr/>
          <p:nvPr/>
        </p:nvGrpSpPr>
        <p:grpSpPr>
          <a:xfrm>
            <a:off x="8808614" y="1719127"/>
            <a:ext cx="2544286" cy="1643918"/>
            <a:chOff x="8808614" y="1719127"/>
            <a:chExt cx="2544286" cy="1643918"/>
          </a:xfrm>
        </p:grpSpPr>
        <p:pic>
          <p:nvPicPr>
            <p:cNvPr id="68" name="그래픽 67">
              <a:extLst>
                <a:ext uri="{FF2B5EF4-FFF2-40B4-BE49-F238E27FC236}">
                  <a16:creationId xmlns:a16="http://schemas.microsoft.com/office/drawing/2014/main" id="{2DF049B7-9C43-4876-A44C-3EB774865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44233" y="1719127"/>
              <a:ext cx="520957" cy="520957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369D82E-2636-4D0A-8364-6F2146FC4FE6}"/>
                </a:ext>
              </a:extLst>
            </p:cNvPr>
            <p:cNvSpPr txBox="1"/>
            <p:nvPr/>
          </p:nvSpPr>
          <p:spPr>
            <a:xfrm>
              <a:off x="9252664" y="2300580"/>
              <a:ext cx="1992853" cy="4579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간편한 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UI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 주식에 쉽게 접근할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08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 있다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D9F998E-4568-4705-B746-4D3161ABBD01}"/>
                </a:ext>
              </a:extLst>
            </p:cNvPr>
            <p:cNvSpPr txBox="1"/>
            <p:nvPr/>
          </p:nvSpPr>
          <p:spPr>
            <a:xfrm>
              <a:off x="8808614" y="2864447"/>
              <a:ext cx="2544286" cy="498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주식 입문자들도 이해하기 쉽게 제작된 </a:t>
              </a:r>
              <a:r>
                <a:rPr lang="en-US" altLang="ko-KR" sz="11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UI</a:t>
              </a:r>
              <a:r>
                <a:rPr lang="ko-KR" altLang="en-US" sz="11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 </a:t>
              </a:r>
              <a:endParaRPr lang="en-US" altLang="ko-KR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주식 투자의 접근성을 높였다</a:t>
              </a:r>
              <a:r>
                <a:rPr lang="en-US" altLang="ko-KR" sz="11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37E7234B-DEA1-4B37-8218-010F8A3B8023}"/>
                </a:ext>
              </a:extLst>
            </p:cNvPr>
            <p:cNvSpPr/>
            <p:nvPr/>
          </p:nvSpPr>
          <p:spPr>
            <a:xfrm>
              <a:off x="8885003" y="2371270"/>
              <a:ext cx="316566" cy="316566"/>
            </a:xfrm>
            <a:prstGeom prst="ellipse">
              <a:avLst/>
            </a:prstGeom>
            <a:solidFill>
              <a:srgbClr val="346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6EDD6A8-F7D3-4FD8-98BA-C193094F2140}"/>
                </a:ext>
              </a:extLst>
            </p:cNvPr>
            <p:cNvSpPr txBox="1"/>
            <p:nvPr/>
          </p:nvSpPr>
          <p:spPr>
            <a:xfrm>
              <a:off x="8854897" y="2417798"/>
              <a:ext cx="3545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02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90AC844-F500-4D55-9AFC-2F81930AAF4B}"/>
              </a:ext>
            </a:extLst>
          </p:cNvPr>
          <p:cNvGrpSpPr/>
          <p:nvPr/>
        </p:nvGrpSpPr>
        <p:grpSpPr>
          <a:xfrm>
            <a:off x="5526407" y="3875727"/>
            <a:ext cx="2880917" cy="1702832"/>
            <a:chOff x="5526407" y="3875727"/>
            <a:chExt cx="2880917" cy="1702832"/>
          </a:xfrm>
        </p:grpSpPr>
        <p:pic>
          <p:nvPicPr>
            <p:cNvPr id="35" name="그래픽 34">
              <a:extLst>
                <a:ext uri="{FF2B5EF4-FFF2-40B4-BE49-F238E27FC236}">
                  <a16:creationId xmlns:a16="http://schemas.microsoft.com/office/drawing/2014/main" id="{E03D9698-04BA-4866-9E76-983C58960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09333" y="3875727"/>
              <a:ext cx="520957" cy="520957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B11D3F0-DA6B-404D-A6EE-28ABDB17A460}"/>
                </a:ext>
              </a:extLst>
            </p:cNvPr>
            <p:cNvSpPr txBox="1"/>
            <p:nvPr/>
          </p:nvSpPr>
          <p:spPr>
            <a:xfrm>
              <a:off x="5964320" y="4511498"/>
              <a:ext cx="2050561" cy="4579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주가예측 종목추천으로 사용자의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08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수익성 상승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3BFCE06-DD91-4FB5-B5A6-3934359948E1}"/>
                </a:ext>
              </a:extLst>
            </p:cNvPr>
            <p:cNvSpPr txBox="1"/>
            <p:nvPr/>
          </p:nvSpPr>
          <p:spPr>
            <a:xfrm>
              <a:off x="5526407" y="5079961"/>
              <a:ext cx="2880917" cy="498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딥러닝 기반 주가 예측으로 종목을 추천하고</a:t>
              </a:r>
              <a:endParaRPr lang="en-US" altLang="ko-KR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주식 입문자들에게 좀 더 나은 수익을 도울 수 있다</a:t>
              </a:r>
              <a:r>
                <a:rPr lang="en-US" altLang="ko-KR" sz="11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28009A64-337C-4212-A10A-B2671C633B5E}"/>
                </a:ext>
              </a:extLst>
            </p:cNvPr>
            <p:cNvSpPr/>
            <p:nvPr/>
          </p:nvSpPr>
          <p:spPr>
            <a:xfrm>
              <a:off x="5608673" y="4582188"/>
              <a:ext cx="316566" cy="316566"/>
            </a:xfrm>
            <a:prstGeom prst="ellipse">
              <a:avLst/>
            </a:prstGeom>
            <a:solidFill>
              <a:srgbClr val="346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C6A14A8-8867-48ED-ADF0-0D5D1F326973}"/>
                </a:ext>
              </a:extLst>
            </p:cNvPr>
            <p:cNvSpPr txBox="1"/>
            <p:nvPr/>
          </p:nvSpPr>
          <p:spPr>
            <a:xfrm>
              <a:off x="5584917" y="4628716"/>
              <a:ext cx="3545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03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832389-8728-4D88-9D15-1EE623908EB1}"/>
              </a:ext>
            </a:extLst>
          </p:cNvPr>
          <p:cNvSpPr/>
          <p:nvPr/>
        </p:nvSpPr>
        <p:spPr>
          <a:xfrm>
            <a:off x="617276" y="3429001"/>
            <a:ext cx="4063708" cy="2377470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CA4CBB7-BC91-4D54-B6EF-9506D05E5E3C}"/>
              </a:ext>
            </a:extLst>
          </p:cNvPr>
          <p:cNvSpPr/>
          <p:nvPr/>
        </p:nvSpPr>
        <p:spPr>
          <a:xfrm>
            <a:off x="612883" y="3430356"/>
            <a:ext cx="4063708" cy="2377470"/>
          </a:xfrm>
          <a:prstGeom prst="rect">
            <a:avLst/>
          </a:prstGeom>
          <a:solidFill>
            <a:schemeClr val="accent5">
              <a:lumMod val="40000"/>
              <a:lumOff val="6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C84D45-09F7-4BE1-A7CD-A126F7170F62}"/>
              </a:ext>
            </a:extLst>
          </p:cNvPr>
          <p:cNvSpPr txBox="1"/>
          <p:nvPr/>
        </p:nvSpPr>
        <p:spPr>
          <a:xfrm>
            <a:off x="743213" y="641830"/>
            <a:ext cx="1598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기대효과 및 향후발전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97CF879-8F90-4CD1-98A1-D5DD18CA055B}"/>
              </a:ext>
            </a:extLst>
          </p:cNvPr>
          <p:cNvCxnSpPr>
            <a:cxnSpLocks/>
          </p:cNvCxnSpPr>
          <p:nvPr/>
        </p:nvCxnSpPr>
        <p:spPr>
          <a:xfrm>
            <a:off x="2476500" y="763652"/>
            <a:ext cx="8555396" cy="0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1630924-38E0-4193-9F93-0D136E089F4B}"/>
              </a:ext>
            </a:extLst>
          </p:cNvPr>
          <p:cNvSpPr txBox="1"/>
          <p:nvPr/>
        </p:nvSpPr>
        <p:spPr>
          <a:xfrm>
            <a:off x="11184296" y="625153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5A880A-0906-4979-91D6-3513D88BDDAF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892162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7867CA-A2EA-45FA-8CE6-10317F5C286E}"/>
              </a:ext>
            </a:extLst>
          </p:cNvPr>
          <p:cNvSpPr txBox="1"/>
          <p:nvPr/>
        </p:nvSpPr>
        <p:spPr>
          <a:xfrm>
            <a:off x="621308" y="1499005"/>
            <a:ext cx="2303836" cy="1023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8000"/>
              </a:lnSpc>
            </a:pPr>
            <a:r>
              <a:rPr lang="en-US" altLang="ko-KR" sz="2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Stock CM</a:t>
            </a:r>
            <a:r>
              <a:rPr lang="ko-KR" altLang="en-US" sz="2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</a:t>
            </a:r>
            <a:endParaRPr lang="en-US" altLang="ko-KR" sz="28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08000"/>
              </a:lnSpc>
            </a:pPr>
            <a:r>
              <a:rPr lang="ko-KR" altLang="en-US" sz="2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향후발전</a:t>
            </a:r>
            <a:endParaRPr lang="en-US" altLang="ko-KR" sz="28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2A1FCE-3B0E-474B-A64B-8D3AE28B18C8}"/>
              </a:ext>
            </a:extLst>
          </p:cNvPr>
          <p:cNvSpPr txBox="1"/>
          <p:nvPr/>
        </p:nvSpPr>
        <p:spPr>
          <a:xfrm>
            <a:off x="720446" y="4149373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피피티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7E2F360-CFB7-4842-AFE0-D8C18B91B590}"/>
              </a:ext>
            </a:extLst>
          </p:cNvPr>
          <p:cNvSpPr txBox="1"/>
          <p:nvPr/>
        </p:nvSpPr>
        <p:spPr>
          <a:xfrm>
            <a:off x="720446" y="4614667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포토샵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8CDADEF-214A-4CE2-BA76-3F79E6A82C86}"/>
              </a:ext>
            </a:extLst>
          </p:cNvPr>
          <p:cNvSpPr txBox="1"/>
          <p:nvPr/>
        </p:nvSpPr>
        <p:spPr>
          <a:xfrm>
            <a:off x="652319" y="5079961"/>
            <a:ext cx="7296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프리미어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E1067D6-87E9-497B-8933-2CF07F5CDD04}"/>
              </a:ext>
            </a:extLst>
          </p:cNvPr>
          <p:cNvSpPr txBox="1"/>
          <p:nvPr/>
        </p:nvSpPr>
        <p:spPr>
          <a:xfrm>
            <a:off x="652319" y="5545255"/>
            <a:ext cx="7296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인디자인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AD0518-356E-4E26-9C94-3A8C4D350A45}"/>
              </a:ext>
            </a:extLst>
          </p:cNvPr>
          <p:cNvSpPr/>
          <p:nvPr/>
        </p:nvSpPr>
        <p:spPr>
          <a:xfrm>
            <a:off x="1455397" y="4207039"/>
            <a:ext cx="2805453" cy="136267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5B95FDC-536C-416B-9DF4-98BC9A54B21A}"/>
              </a:ext>
            </a:extLst>
          </p:cNvPr>
          <p:cNvSpPr/>
          <p:nvPr/>
        </p:nvSpPr>
        <p:spPr>
          <a:xfrm>
            <a:off x="1455397" y="4207039"/>
            <a:ext cx="1834957" cy="136267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B627D5A-11C2-45B7-B73E-8EE0BC8E0ED3}"/>
              </a:ext>
            </a:extLst>
          </p:cNvPr>
          <p:cNvSpPr/>
          <p:nvPr/>
        </p:nvSpPr>
        <p:spPr>
          <a:xfrm>
            <a:off x="1455397" y="4672333"/>
            <a:ext cx="2805453" cy="136267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1291077-C0BB-4BA1-BABC-E97C550C4440}"/>
              </a:ext>
            </a:extLst>
          </p:cNvPr>
          <p:cNvSpPr/>
          <p:nvPr/>
        </p:nvSpPr>
        <p:spPr>
          <a:xfrm>
            <a:off x="1455397" y="4672333"/>
            <a:ext cx="2485271" cy="136267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FCC871F-B442-416B-BDD4-F4E42EFBFB2E}"/>
              </a:ext>
            </a:extLst>
          </p:cNvPr>
          <p:cNvSpPr/>
          <p:nvPr/>
        </p:nvSpPr>
        <p:spPr>
          <a:xfrm>
            <a:off x="1455397" y="5137627"/>
            <a:ext cx="2805453" cy="136267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722F6F8-6E45-4DA3-8AE6-4A5F5A818E37}"/>
              </a:ext>
            </a:extLst>
          </p:cNvPr>
          <p:cNvSpPr/>
          <p:nvPr/>
        </p:nvSpPr>
        <p:spPr>
          <a:xfrm>
            <a:off x="1455397" y="5137627"/>
            <a:ext cx="1490933" cy="136267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A465B44-E64B-4217-87B9-5C93761DFB7E}"/>
              </a:ext>
            </a:extLst>
          </p:cNvPr>
          <p:cNvSpPr/>
          <p:nvPr/>
        </p:nvSpPr>
        <p:spPr>
          <a:xfrm>
            <a:off x="1455397" y="5602921"/>
            <a:ext cx="2805453" cy="136267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4B74AC4-8BD5-493A-AEE4-D15D52D67728}"/>
              </a:ext>
            </a:extLst>
          </p:cNvPr>
          <p:cNvSpPr/>
          <p:nvPr/>
        </p:nvSpPr>
        <p:spPr>
          <a:xfrm>
            <a:off x="1455397" y="5602921"/>
            <a:ext cx="569840" cy="136267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D532A859-3284-4CB5-918A-4D3BE07BE522}"/>
              </a:ext>
            </a:extLst>
          </p:cNvPr>
          <p:cNvCxnSpPr>
            <a:cxnSpLocks/>
          </p:cNvCxnSpPr>
          <p:nvPr/>
        </p:nvCxnSpPr>
        <p:spPr>
          <a:xfrm>
            <a:off x="4944428" y="1561547"/>
            <a:ext cx="0" cy="4373391"/>
          </a:xfrm>
          <a:prstGeom prst="line">
            <a:avLst/>
          </a:prstGeom>
          <a:ln w="9525">
            <a:solidFill>
              <a:schemeClr val="tx1">
                <a:alpha val="8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A7BA016-0877-4001-ADEB-F0C8F4BC5AC0}"/>
              </a:ext>
            </a:extLst>
          </p:cNvPr>
          <p:cNvGrpSpPr/>
          <p:nvPr/>
        </p:nvGrpSpPr>
        <p:grpSpPr>
          <a:xfrm>
            <a:off x="5526407" y="1688460"/>
            <a:ext cx="2794355" cy="1674585"/>
            <a:chOff x="5526407" y="1688460"/>
            <a:chExt cx="2794355" cy="1674585"/>
          </a:xfrm>
        </p:grpSpPr>
        <p:pic>
          <p:nvPicPr>
            <p:cNvPr id="70" name="그래픽 69">
              <a:extLst>
                <a:ext uri="{FF2B5EF4-FFF2-40B4-BE49-F238E27FC236}">
                  <a16:creationId xmlns:a16="http://schemas.microsoft.com/office/drawing/2014/main" id="{B804E5CB-A6FE-4F7A-8242-C5DA7D7BA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28007" y="1688460"/>
              <a:ext cx="582290" cy="582290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1B4A7FD-5DFA-4AB7-9862-8CF3709CFAFB}"/>
                </a:ext>
              </a:extLst>
            </p:cNvPr>
            <p:cNvSpPr txBox="1"/>
            <p:nvPr/>
          </p:nvSpPr>
          <p:spPr>
            <a:xfrm>
              <a:off x="5964320" y="2300580"/>
              <a:ext cx="1829347" cy="4579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사용자의 투자 성향파악으로 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08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상세한 서비스 제공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31485EF-2651-42E2-AE12-C441BE45F0D2}"/>
                </a:ext>
              </a:extLst>
            </p:cNvPr>
            <p:cNvSpPr txBox="1"/>
            <p:nvPr/>
          </p:nvSpPr>
          <p:spPr>
            <a:xfrm>
              <a:off x="5526407" y="2864447"/>
              <a:ext cx="2794355" cy="498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사용자의 투자 성향 파악으로 좀 더 상세한</a:t>
              </a:r>
              <a:endParaRPr lang="en-US" altLang="ko-KR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개인 맞춤 주식 커스터마이징 서비스를 제공한다</a:t>
              </a:r>
              <a:r>
                <a:rPr lang="en-US" altLang="ko-KR" sz="11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2AACBD2A-CC13-43F5-A13D-205C0F87E4E7}"/>
                </a:ext>
              </a:extLst>
            </p:cNvPr>
            <p:cNvSpPr/>
            <p:nvPr/>
          </p:nvSpPr>
          <p:spPr>
            <a:xfrm>
              <a:off x="5626739" y="2371270"/>
              <a:ext cx="316566" cy="316566"/>
            </a:xfrm>
            <a:prstGeom prst="ellipse">
              <a:avLst/>
            </a:prstGeom>
            <a:solidFill>
              <a:srgbClr val="346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D442986-0151-4FE7-8F50-1FD8A85A2E94}"/>
                </a:ext>
              </a:extLst>
            </p:cNvPr>
            <p:cNvSpPr txBox="1"/>
            <p:nvPr/>
          </p:nvSpPr>
          <p:spPr>
            <a:xfrm>
              <a:off x="5609333" y="2417798"/>
              <a:ext cx="35137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01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BF62BA0-7579-4BDA-AD68-A31315B88893}"/>
              </a:ext>
            </a:extLst>
          </p:cNvPr>
          <p:cNvGrpSpPr/>
          <p:nvPr/>
        </p:nvGrpSpPr>
        <p:grpSpPr>
          <a:xfrm>
            <a:off x="8808614" y="1688460"/>
            <a:ext cx="2643672" cy="1847051"/>
            <a:chOff x="8808614" y="1719127"/>
            <a:chExt cx="2643672" cy="1847051"/>
          </a:xfrm>
        </p:grpSpPr>
        <p:pic>
          <p:nvPicPr>
            <p:cNvPr id="68" name="그래픽 67">
              <a:extLst>
                <a:ext uri="{FF2B5EF4-FFF2-40B4-BE49-F238E27FC236}">
                  <a16:creationId xmlns:a16="http://schemas.microsoft.com/office/drawing/2014/main" id="{2DF049B7-9C43-4876-A44C-3EB774865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44233" y="1719127"/>
              <a:ext cx="520957" cy="520957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369D82E-2636-4D0A-8364-6F2146FC4FE6}"/>
                </a:ext>
              </a:extLst>
            </p:cNvPr>
            <p:cNvSpPr txBox="1"/>
            <p:nvPr/>
          </p:nvSpPr>
          <p:spPr>
            <a:xfrm>
              <a:off x="9252664" y="2300580"/>
              <a:ext cx="1992853" cy="4579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주식에 영향을 미치는 환경요소 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08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확장으로 성능 강화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D9F998E-4568-4705-B746-4D3161ABBD01}"/>
                </a:ext>
              </a:extLst>
            </p:cNvPr>
            <p:cNvSpPr txBox="1"/>
            <p:nvPr/>
          </p:nvSpPr>
          <p:spPr>
            <a:xfrm>
              <a:off x="8808614" y="2864447"/>
              <a:ext cx="2643672" cy="701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주식에 영향을 미치는 많은 환경요소를 현재에</a:t>
              </a:r>
              <a:endParaRPr lang="en-US" altLang="ko-KR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그치지 않고 더 확장하여 주가예측의 성능을</a:t>
              </a:r>
              <a:endParaRPr lang="en-US" altLang="ko-KR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강화 시킨다</a:t>
              </a:r>
              <a:r>
                <a:rPr lang="en-US" altLang="ko-KR" sz="11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r>
                <a:rPr lang="ko-KR" altLang="en-US" sz="11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en-US" altLang="ko-KR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37E7234B-DEA1-4B37-8218-010F8A3B8023}"/>
                </a:ext>
              </a:extLst>
            </p:cNvPr>
            <p:cNvSpPr/>
            <p:nvPr/>
          </p:nvSpPr>
          <p:spPr>
            <a:xfrm>
              <a:off x="8885003" y="2371270"/>
              <a:ext cx="316566" cy="316566"/>
            </a:xfrm>
            <a:prstGeom prst="ellipse">
              <a:avLst/>
            </a:prstGeom>
            <a:solidFill>
              <a:srgbClr val="346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6EDD6A8-F7D3-4FD8-98BA-C193094F2140}"/>
                </a:ext>
              </a:extLst>
            </p:cNvPr>
            <p:cNvSpPr txBox="1"/>
            <p:nvPr/>
          </p:nvSpPr>
          <p:spPr>
            <a:xfrm>
              <a:off x="8854897" y="2417798"/>
              <a:ext cx="3545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02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90AC844-F500-4D55-9AFC-2F81930AAF4B}"/>
              </a:ext>
            </a:extLst>
          </p:cNvPr>
          <p:cNvGrpSpPr/>
          <p:nvPr/>
        </p:nvGrpSpPr>
        <p:grpSpPr>
          <a:xfrm>
            <a:off x="5526407" y="3875727"/>
            <a:ext cx="2701381" cy="1905965"/>
            <a:chOff x="5526407" y="3875727"/>
            <a:chExt cx="2701381" cy="1905965"/>
          </a:xfrm>
        </p:grpSpPr>
        <p:pic>
          <p:nvPicPr>
            <p:cNvPr id="35" name="그래픽 34">
              <a:extLst>
                <a:ext uri="{FF2B5EF4-FFF2-40B4-BE49-F238E27FC236}">
                  <a16:creationId xmlns:a16="http://schemas.microsoft.com/office/drawing/2014/main" id="{E03D9698-04BA-4866-9E76-983C58960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09333" y="3875727"/>
              <a:ext cx="520957" cy="520957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B11D3F0-DA6B-404D-A6EE-28ABDB17A460}"/>
                </a:ext>
              </a:extLst>
            </p:cNvPr>
            <p:cNvSpPr txBox="1"/>
            <p:nvPr/>
          </p:nvSpPr>
          <p:spPr>
            <a:xfrm>
              <a:off x="5964320" y="4603964"/>
              <a:ext cx="1152880" cy="2751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sz="11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자동 매매 서비스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3BFCE06-DD91-4FB5-B5A6-3934359948E1}"/>
                </a:ext>
              </a:extLst>
            </p:cNvPr>
            <p:cNvSpPr txBox="1"/>
            <p:nvPr/>
          </p:nvSpPr>
          <p:spPr>
            <a:xfrm>
              <a:off x="5526407" y="5079961"/>
              <a:ext cx="2701381" cy="701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위의 모든 기능들이 충족된다면 </a:t>
              </a:r>
              <a:r>
                <a:rPr lang="en-US" altLang="ko-KR" sz="11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Stock CM</a:t>
              </a:r>
            </a:p>
            <a:p>
              <a:pPr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어플 내에서 자동으로 매매할 수 있는 서비스를 </a:t>
              </a:r>
              <a:endParaRPr lang="en-US" altLang="ko-KR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구현한다</a:t>
              </a:r>
              <a:r>
                <a:rPr lang="en-US" altLang="ko-KR" sz="11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28009A64-337C-4212-A10A-B2671C633B5E}"/>
                </a:ext>
              </a:extLst>
            </p:cNvPr>
            <p:cNvSpPr/>
            <p:nvPr/>
          </p:nvSpPr>
          <p:spPr>
            <a:xfrm>
              <a:off x="5608673" y="4582188"/>
              <a:ext cx="316566" cy="316566"/>
            </a:xfrm>
            <a:prstGeom prst="ellipse">
              <a:avLst/>
            </a:prstGeom>
            <a:solidFill>
              <a:srgbClr val="346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C6A14A8-8867-48ED-ADF0-0D5D1F326973}"/>
                </a:ext>
              </a:extLst>
            </p:cNvPr>
            <p:cNvSpPr txBox="1"/>
            <p:nvPr/>
          </p:nvSpPr>
          <p:spPr>
            <a:xfrm>
              <a:off x="5584917" y="4628716"/>
              <a:ext cx="3545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03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832389-8728-4D88-9D15-1EE623908EB1}"/>
              </a:ext>
            </a:extLst>
          </p:cNvPr>
          <p:cNvSpPr/>
          <p:nvPr/>
        </p:nvSpPr>
        <p:spPr>
          <a:xfrm>
            <a:off x="621308" y="3424986"/>
            <a:ext cx="4063708" cy="2376000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D2B1686-18EB-4E17-BE23-B30D5FABFAC4}"/>
              </a:ext>
            </a:extLst>
          </p:cNvPr>
          <p:cNvSpPr/>
          <p:nvPr/>
        </p:nvSpPr>
        <p:spPr>
          <a:xfrm>
            <a:off x="621272" y="3430356"/>
            <a:ext cx="4063708" cy="2377470"/>
          </a:xfrm>
          <a:prstGeom prst="rect">
            <a:avLst/>
          </a:prstGeom>
          <a:solidFill>
            <a:schemeClr val="accent5">
              <a:lumMod val="40000"/>
              <a:lumOff val="6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5CAB98-DDBF-4A40-9FD6-A521299BFD67}"/>
              </a:ext>
            </a:extLst>
          </p:cNvPr>
          <p:cNvSpPr txBox="1"/>
          <p:nvPr/>
        </p:nvSpPr>
        <p:spPr>
          <a:xfrm>
            <a:off x="743213" y="641830"/>
            <a:ext cx="1598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기대효과 및 향후발전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9A4417A-14BD-4FBD-B971-8C2F3A2B37B6}"/>
              </a:ext>
            </a:extLst>
          </p:cNvPr>
          <p:cNvCxnSpPr>
            <a:cxnSpLocks/>
          </p:cNvCxnSpPr>
          <p:nvPr/>
        </p:nvCxnSpPr>
        <p:spPr>
          <a:xfrm>
            <a:off x="2476500" y="763652"/>
            <a:ext cx="8555396" cy="0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9F3492A-34D9-4EE7-AE3B-08FD048DE747}"/>
              </a:ext>
            </a:extLst>
          </p:cNvPr>
          <p:cNvSpPr txBox="1"/>
          <p:nvPr/>
        </p:nvSpPr>
        <p:spPr>
          <a:xfrm>
            <a:off x="11184296" y="625153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3AC8B2E-F46B-463E-86CF-211A52974E9B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8752436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25">
            <a:extLst>
              <a:ext uri="{FF2B5EF4-FFF2-40B4-BE49-F238E27FC236}">
                <a16:creationId xmlns:a16="http://schemas.microsoft.com/office/drawing/2014/main" id="{EDC3D1E1-64C4-4920-BC93-81236C7F0D7F}"/>
              </a:ext>
            </a:extLst>
          </p:cNvPr>
          <p:cNvSpPr/>
          <p:nvPr/>
        </p:nvSpPr>
        <p:spPr>
          <a:xfrm>
            <a:off x="230020" y="1269233"/>
            <a:ext cx="10954276" cy="5188715"/>
          </a:xfrm>
          <a:prstGeom prst="roundRect">
            <a:avLst/>
          </a:prstGeom>
          <a:solidFill>
            <a:srgbClr val="3464E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기능구현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3EEF63-6772-46E6-BD7A-88AB02EC1F0F}"/>
              </a:ext>
            </a:extLst>
          </p:cNvPr>
          <p:cNvSpPr txBox="1"/>
          <p:nvPr/>
        </p:nvSpPr>
        <p:spPr>
          <a:xfrm>
            <a:off x="230020" y="1114056"/>
            <a:ext cx="3941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아쉬운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 점 </a:t>
            </a:r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&amp; 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어려웠던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 점</a:t>
            </a:r>
            <a:endParaRPr lang="en-US" altLang="ko-KR" sz="2400" dirty="0"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A9E230-38B0-479F-890B-063BDFB2AE58}"/>
              </a:ext>
            </a:extLst>
          </p:cNvPr>
          <p:cNvSpPr txBox="1"/>
          <p:nvPr/>
        </p:nvSpPr>
        <p:spPr>
          <a:xfrm>
            <a:off x="523875" y="1730897"/>
            <a:ext cx="10382250" cy="347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SNS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수집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/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전처리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Calibri" panose="020F0502020204030204" pitchFamily="34" charset="0"/>
              <a:buChar char="‒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SNS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AntiScrap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정책으로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Selenium, 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BeautifulSoup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활용한 제한적인 방법 밖에 활용 못 한 것이 아쉬움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Calibri" panose="020F0502020204030204" pitchFamily="34" charset="0"/>
              <a:buChar char="‒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긍정과 부정이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나뉠만한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척도가 없어 수십만 개의 트위터에 대한 라벨링이 불가능해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AI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학습모델을 하지 못한 것이 아쉬움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Calibri" panose="020F0502020204030204" pitchFamily="34" charset="0"/>
              <a:buChar char="‒"/>
            </a:pP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KMV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모델을 통한 예상부도 확률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Calibri" panose="020F0502020204030204" pitchFamily="34" charset="0"/>
              <a:buChar char="‒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 찾기는  엑셀활용시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초면 해결되는 문제를  연산과 웹으로 전송의 이유로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Python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활용하였다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구해지는 시간이 몇 십분이 걸렸던 점이 아쉽다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18292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696AD11-592C-4A2F-AF67-801B05C97CDB}"/>
              </a:ext>
            </a:extLst>
          </p:cNvPr>
          <p:cNvGrpSpPr/>
          <p:nvPr/>
        </p:nvGrpSpPr>
        <p:grpSpPr>
          <a:xfrm>
            <a:off x="192537" y="1324453"/>
            <a:ext cx="1888162" cy="4297876"/>
            <a:chOff x="135387" y="1577844"/>
            <a:chExt cx="1888162" cy="429787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D523ABF-4BA8-4EC0-B01F-D2B263D8620A}"/>
                </a:ext>
              </a:extLst>
            </p:cNvPr>
            <p:cNvGrpSpPr/>
            <p:nvPr/>
          </p:nvGrpSpPr>
          <p:grpSpPr>
            <a:xfrm>
              <a:off x="135387" y="4376655"/>
              <a:ext cx="1354858" cy="1499065"/>
              <a:chOff x="94291" y="4376655"/>
              <a:chExt cx="1354858" cy="1499065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6F024C9-FB96-467B-AF72-65EEF1B1F8CC}"/>
                  </a:ext>
                </a:extLst>
              </p:cNvPr>
              <p:cNvSpPr txBox="1"/>
              <p:nvPr/>
            </p:nvSpPr>
            <p:spPr>
              <a:xfrm>
                <a:off x="94291" y="4376655"/>
                <a:ext cx="776175" cy="358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08000"/>
                  </a:lnSpc>
                </a:pPr>
                <a:r>
                  <a:rPr lang="ko-KR" altLang="en-US" sz="16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464E0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정선일</a:t>
                </a:r>
                <a:endPara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6C0251D-5BFA-4B24-AB98-D9D737693772}"/>
                  </a:ext>
                </a:extLst>
              </p:cNvPr>
              <p:cNvSpPr txBox="1"/>
              <p:nvPr/>
            </p:nvSpPr>
            <p:spPr>
              <a:xfrm>
                <a:off x="94291" y="4681455"/>
                <a:ext cx="1354858" cy="358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08000"/>
                  </a:lnSpc>
                </a:pPr>
                <a:r>
                  <a:rPr lang="en-US" altLang="ko-KR" sz="16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464E0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PEE</a:t>
                </a:r>
                <a:r>
                  <a:rPr lang="ko-KR" altLang="en-US" sz="16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464E0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 </a:t>
                </a:r>
                <a:r>
                  <a:rPr lang="en-US" altLang="ko-KR" sz="16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464E0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DO</a:t>
                </a:r>
                <a:r>
                  <a:rPr lang="ko-KR" altLang="en-US" sz="16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464E0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 </a:t>
                </a:r>
                <a:r>
                  <a:rPr lang="en-US" altLang="ko-KR" sz="16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464E0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RI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47F322A-A7F4-4180-AFE0-74B30438D6BE}"/>
                  </a:ext>
                </a:extLst>
              </p:cNvPr>
              <p:cNvSpPr txBox="1"/>
              <p:nvPr/>
            </p:nvSpPr>
            <p:spPr>
              <a:xfrm>
                <a:off x="94291" y="5042800"/>
                <a:ext cx="1218603" cy="8329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1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464E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API</a:t>
                </a:r>
                <a:r>
                  <a:rPr lang="ko-KR" altLang="en-US" sz="11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464E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 데이터 수집</a:t>
                </a:r>
                <a:endPara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464E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딥러닝 모델 설계</a:t>
                </a:r>
                <a:endPara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1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464E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DB</a:t>
                </a:r>
                <a:r>
                  <a:rPr lang="ko-KR" altLang="en-US" sz="11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464E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 제어</a:t>
                </a:r>
                <a:endPara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071721E-CC9A-4E93-989C-0CFB06CBE2B3}"/>
                </a:ext>
              </a:extLst>
            </p:cNvPr>
            <p:cNvSpPr/>
            <p:nvPr/>
          </p:nvSpPr>
          <p:spPr>
            <a:xfrm>
              <a:off x="135387" y="1577844"/>
              <a:ext cx="1888162" cy="236160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F0DA933-CDA3-4315-B736-7D207584D23D}"/>
              </a:ext>
            </a:extLst>
          </p:cNvPr>
          <p:cNvGrpSpPr/>
          <p:nvPr/>
        </p:nvGrpSpPr>
        <p:grpSpPr>
          <a:xfrm>
            <a:off x="2172593" y="1321348"/>
            <a:ext cx="1888162" cy="4300981"/>
            <a:chOff x="2115668" y="1574739"/>
            <a:chExt cx="1888162" cy="430098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D5918B9-5E7E-4AEC-822F-A609DD74FBBD}"/>
                </a:ext>
              </a:extLst>
            </p:cNvPr>
            <p:cNvSpPr txBox="1"/>
            <p:nvPr/>
          </p:nvSpPr>
          <p:spPr>
            <a:xfrm>
              <a:off x="2115668" y="4376655"/>
              <a:ext cx="776175" cy="358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정혜선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1BC497C-3E7A-4F0D-A24B-70F554A34D40}"/>
                </a:ext>
              </a:extLst>
            </p:cNvPr>
            <p:cNvSpPr txBox="1"/>
            <p:nvPr/>
          </p:nvSpPr>
          <p:spPr>
            <a:xfrm>
              <a:off x="2115668" y="4681455"/>
              <a:ext cx="1354858" cy="358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PEE</a:t>
              </a: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 </a:t>
              </a:r>
              <a:r>
                <a: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DO</a:t>
              </a: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 </a:t>
              </a:r>
              <a:r>
                <a: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RI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708DB2-A07C-4198-8C53-C2F21E7CA107}"/>
                </a:ext>
              </a:extLst>
            </p:cNvPr>
            <p:cNvSpPr txBox="1"/>
            <p:nvPr/>
          </p:nvSpPr>
          <p:spPr>
            <a:xfrm>
              <a:off x="2115668" y="5042800"/>
              <a:ext cx="1491114" cy="832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재무 재표 </a:t>
              </a:r>
              <a:r>
                <a:rPr lang="ko-KR" altLang="en-US" sz="1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크롤링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퀀트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포트폴리오 작성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웹 기능 구현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B68ED9C-C03F-49EE-AD84-1593DC8A0A4E}"/>
                </a:ext>
              </a:extLst>
            </p:cNvPr>
            <p:cNvSpPr/>
            <p:nvPr/>
          </p:nvSpPr>
          <p:spPr>
            <a:xfrm>
              <a:off x="2115668" y="1574739"/>
              <a:ext cx="1888162" cy="23616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2DED09C-F869-44F9-919F-704464446D9A}"/>
              </a:ext>
            </a:extLst>
          </p:cNvPr>
          <p:cNvGrpSpPr/>
          <p:nvPr/>
        </p:nvGrpSpPr>
        <p:grpSpPr>
          <a:xfrm>
            <a:off x="4152649" y="1322386"/>
            <a:ext cx="1888162" cy="4299943"/>
            <a:chOff x="4095949" y="1575777"/>
            <a:chExt cx="1888162" cy="429994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8735728-8BE8-4FE7-A8CE-67726C00DF9A}"/>
                </a:ext>
              </a:extLst>
            </p:cNvPr>
            <p:cNvSpPr txBox="1"/>
            <p:nvPr/>
          </p:nvSpPr>
          <p:spPr>
            <a:xfrm>
              <a:off x="4095949" y="4376655"/>
              <a:ext cx="776175" cy="358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윤정은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B29E53A-69FE-4676-B214-0A126658F75B}"/>
                </a:ext>
              </a:extLst>
            </p:cNvPr>
            <p:cNvSpPr txBox="1"/>
            <p:nvPr/>
          </p:nvSpPr>
          <p:spPr>
            <a:xfrm>
              <a:off x="4095949" y="4681455"/>
              <a:ext cx="1367682" cy="358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식품영양학과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F1E22E0-1FBC-42CC-BBDF-640F0A4810F7}"/>
                </a:ext>
              </a:extLst>
            </p:cNvPr>
            <p:cNvSpPr txBox="1"/>
            <p:nvPr/>
          </p:nvSpPr>
          <p:spPr>
            <a:xfrm>
              <a:off x="4095949" y="5042800"/>
              <a:ext cx="1314784" cy="832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UI / UX 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작성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웹 디자인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프레젠테이션 제작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8775E778-A1F2-44FB-B138-36A6854D2405}"/>
                </a:ext>
              </a:extLst>
            </p:cNvPr>
            <p:cNvSpPr/>
            <p:nvPr/>
          </p:nvSpPr>
          <p:spPr>
            <a:xfrm>
              <a:off x="4095949" y="1575777"/>
              <a:ext cx="1888162" cy="23616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F443886-9FBE-4780-977B-38CEB4797CEF}"/>
              </a:ext>
            </a:extLst>
          </p:cNvPr>
          <p:cNvGrpSpPr/>
          <p:nvPr/>
        </p:nvGrpSpPr>
        <p:grpSpPr>
          <a:xfrm>
            <a:off x="6132705" y="1319281"/>
            <a:ext cx="1888162" cy="4303048"/>
            <a:chOff x="6075103" y="1572672"/>
            <a:chExt cx="1888162" cy="430304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AD1F1C0-FB69-441A-A27A-385524836564}"/>
                </a:ext>
              </a:extLst>
            </p:cNvPr>
            <p:cNvSpPr txBox="1"/>
            <p:nvPr/>
          </p:nvSpPr>
          <p:spPr>
            <a:xfrm>
              <a:off x="6075103" y="4376655"/>
              <a:ext cx="776175" cy="358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sz="16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강다현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7BFB001-87F7-4744-9986-7ECAF0922B12}"/>
                </a:ext>
              </a:extLst>
            </p:cNvPr>
            <p:cNvSpPr txBox="1"/>
            <p:nvPr/>
          </p:nvSpPr>
          <p:spPr>
            <a:xfrm>
              <a:off x="6075103" y="4681455"/>
              <a:ext cx="1367682" cy="358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정보보호학과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6D26984-1AE9-4E81-9315-9CB201F8F6D8}"/>
                </a:ext>
              </a:extLst>
            </p:cNvPr>
            <p:cNvSpPr txBox="1"/>
            <p:nvPr/>
          </p:nvSpPr>
          <p:spPr>
            <a:xfrm>
              <a:off x="6075103" y="5042800"/>
              <a:ext cx="1314784" cy="832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UI / UX 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작성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웹 디자인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프레젠테이션 제작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00B8817-FF93-4ADA-AE98-8FD6AE9FDA8B}"/>
                </a:ext>
              </a:extLst>
            </p:cNvPr>
            <p:cNvSpPr/>
            <p:nvPr/>
          </p:nvSpPr>
          <p:spPr>
            <a:xfrm>
              <a:off x="6075103" y="1572672"/>
              <a:ext cx="1888162" cy="236160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AD45EA8-707A-41E4-9CF6-562DD64F8C9A}"/>
              </a:ext>
            </a:extLst>
          </p:cNvPr>
          <p:cNvGrpSpPr/>
          <p:nvPr/>
        </p:nvGrpSpPr>
        <p:grpSpPr>
          <a:xfrm>
            <a:off x="8112761" y="1319281"/>
            <a:ext cx="1888162" cy="4303048"/>
            <a:chOff x="8055384" y="1572672"/>
            <a:chExt cx="1888162" cy="4303048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64206E4-7264-4611-B879-C45B24ACC3E4}"/>
                </a:ext>
              </a:extLst>
            </p:cNvPr>
            <p:cNvSpPr txBox="1"/>
            <p:nvPr/>
          </p:nvSpPr>
          <p:spPr>
            <a:xfrm>
              <a:off x="8055384" y="4376655"/>
              <a:ext cx="776175" cy="358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임대진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0809CA6-AF95-40A3-9C13-4CC109E9A5FA}"/>
                </a:ext>
              </a:extLst>
            </p:cNvPr>
            <p:cNvSpPr txBox="1"/>
            <p:nvPr/>
          </p:nvSpPr>
          <p:spPr>
            <a:xfrm>
              <a:off x="8055384" y="4681455"/>
              <a:ext cx="1367682" cy="358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상담심리학과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F5214FD-FF4C-4D78-8457-E39E210CCD9C}"/>
                </a:ext>
              </a:extLst>
            </p:cNvPr>
            <p:cNvSpPr txBox="1"/>
            <p:nvPr/>
          </p:nvSpPr>
          <p:spPr>
            <a:xfrm>
              <a:off x="8055384" y="5042800"/>
              <a:ext cx="946093" cy="832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웹 서버 구축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DB 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구축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웹 기능 구현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373B1C2-7B8B-470D-BA32-6CDFCB3DAF66}"/>
                </a:ext>
              </a:extLst>
            </p:cNvPr>
            <p:cNvSpPr/>
            <p:nvPr/>
          </p:nvSpPr>
          <p:spPr>
            <a:xfrm>
              <a:off x="8055384" y="1572672"/>
              <a:ext cx="1888162" cy="2361600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93558F-4B40-42DB-86E1-3F2C6A0EE050}"/>
              </a:ext>
            </a:extLst>
          </p:cNvPr>
          <p:cNvGrpSpPr/>
          <p:nvPr/>
        </p:nvGrpSpPr>
        <p:grpSpPr>
          <a:xfrm>
            <a:off x="10092815" y="1316176"/>
            <a:ext cx="1888162" cy="4306153"/>
            <a:chOff x="10035665" y="1569567"/>
            <a:chExt cx="1888162" cy="430615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672B988-787A-4765-8EAC-56FF49018A49}"/>
                </a:ext>
              </a:extLst>
            </p:cNvPr>
            <p:cNvSpPr txBox="1"/>
            <p:nvPr/>
          </p:nvSpPr>
          <p:spPr>
            <a:xfrm>
              <a:off x="10035665" y="4376655"/>
              <a:ext cx="776175" cy="358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서민규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AE8F5FB-8263-44E1-9897-40F2F9645C0A}"/>
                </a:ext>
              </a:extLst>
            </p:cNvPr>
            <p:cNvSpPr txBox="1"/>
            <p:nvPr/>
          </p:nvSpPr>
          <p:spPr>
            <a:xfrm>
              <a:off x="10035665" y="4681455"/>
              <a:ext cx="1354858" cy="358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PEE</a:t>
              </a: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 </a:t>
              </a:r>
              <a:r>
                <a: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DO</a:t>
              </a: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 </a:t>
              </a:r>
              <a:r>
                <a: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RI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C59CE0C-162C-4BC2-B028-94385597D780}"/>
                </a:ext>
              </a:extLst>
            </p:cNvPr>
            <p:cNvSpPr txBox="1"/>
            <p:nvPr/>
          </p:nvSpPr>
          <p:spPr>
            <a:xfrm>
              <a:off x="10035665" y="5042800"/>
              <a:ext cx="1455848" cy="832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SNS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데이터 </a:t>
              </a:r>
              <a:r>
                <a:rPr lang="ko-KR" altLang="en-US" sz="1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크롤링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SNS 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데이터 분석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웹 기능구현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C53F8AF-5359-4BF8-A6FC-F8AB8CA4817C}"/>
                </a:ext>
              </a:extLst>
            </p:cNvPr>
            <p:cNvSpPr/>
            <p:nvPr/>
          </p:nvSpPr>
          <p:spPr>
            <a:xfrm>
              <a:off x="10035665" y="1569567"/>
              <a:ext cx="1888162" cy="2361600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B28855FA-B1B7-4DB0-92F1-AACA1FAE3837}"/>
              </a:ext>
            </a:extLst>
          </p:cNvPr>
          <p:cNvSpPr txBox="1"/>
          <p:nvPr/>
        </p:nvSpPr>
        <p:spPr>
          <a:xfrm>
            <a:off x="743213" y="641830"/>
            <a:ext cx="817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팀원 소개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4F863417-A2D8-49C8-8D43-02A17906F525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13BE4250-BB8E-49A2-97F3-C6DA364D71B5}"/>
              </a:ext>
            </a:extLst>
          </p:cNvPr>
          <p:cNvSpPr txBox="1"/>
          <p:nvPr/>
        </p:nvSpPr>
        <p:spPr>
          <a:xfrm>
            <a:off x="11184296" y="625153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E53F73-FBE6-471A-AA3E-619B3E4EB536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1669023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7867CA-A2EA-45FA-8CE6-10317F5C286E}"/>
              </a:ext>
            </a:extLst>
          </p:cNvPr>
          <p:cNvSpPr txBox="1"/>
          <p:nvPr/>
        </p:nvSpPr>
        <p:spPr>
          <a:xfrm>
            <a:off x="601568" y="1231179"/>
            <a:ext cx="1043876" cy="391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참고 문헌</a:t>
            </a:r>
            <a:endParaRPr kumimoji="0" lang="en-US" altLang="ko-KR" sz="1800" b="0" u="none" strike="noStrike" kern="1200" cap="none" spc="-15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FAC51F-0F93-431E-BD86-0523344AEEA6}"/>
              </a:ext>
            </a:extLst>
          </p:cNvPr>
          <p:cNvSpPr/>
          <p:nvPr/>
        </p:nvSpPr>
        <p:spPr>
          <a:xfrm>
            <a:off x="1881750" y="1231179"/>
            <a:ext cx="9386452" cy="48699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50F3EA-80A4-4043-8582-0DECDCC9EFBB}"/>
              </a:ext>
            </a:extLst>
          </p:cNvPr>
          <p:cNvSpPr txBox="1"/>
          <p:nvPr/>
        </p:nvSpPr>
        <p:spPr>
          <a:xfrm>
            <a:off x="2008113" y="1301927"/>
            <a:ext cx="91337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표지 일러스트 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 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2"/>
              </a:rPr>
              <a:t>https://kr.freepik.com/vectors/people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D88A7C-E8D0-485D-8777-057E2C28223D}"/>
              </a:ext>
            </a:extLst>
          </p:cNvPr>
          <p:cNvSpPr txBox="1"/>
          <p:nvPr/>
        </p:nvSpPr>
        <p:spPr>
          <a:xfrm>
            <a:off x="743213" y="64183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참고문헌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9DC54A6-9A36-4229-AEED-B97B73584065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C5F68D0-01E3-41F9-8BF3-C316734AABBC}"/>
              </a:ext>
            </a:extLst>
          </p:cNvPr>
          <p:cNvSpPr txBox="1"/>
          <p:nvPr/>
        </p:nvSpPr>
        <p:spPr>
          <a:xfrm>
            <a:off x="11184296" y="625153"/>
            <a:ext cx="386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6B7C76-D13D-4794-A5D3-16B9EDA7CC2B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33862010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7029599" y="3746683"/>
            <a:ext cx="447750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0" dirty="0">
                <a:ln w="22225">
                  <a:solidFill>
                    <a:schemeClr val="bg1"/>
                  </a:solidFill>
                </a:ln>
                <a:noFill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THANK</a:t>
            </a:r>
          </a:p>
          <a:p>
            <a:pPr algn="r"/>
            <a:r>
              <a:rPr lang="en-US" altLang="ko-KR" sz="8000" dirty="0">
                <a:ln w="22225">
                  <a:solidFill>
                    <a:schemeClr val="bg1"/>
                  </a:solidFill>
                </a:ln>
                <a:noFill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3065899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9002756" y="3788513"/>
            <a:ext cx="269496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ln w="22225">
                  <a:solidFill>
                    <a:schemeClr val="bg1"/>
                  </a:solidFill>
                </a:ln>
                <a:noFill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52E861-71AE-4DB5-800E-6EA225CFD66C}"/>
              </a:ext>
            </a:extLst>
          </p:cNvPr>
          <p:cNvSpPr txBox="1"/>
          <p:nvPr/>
        </p:nvSpPr>
        <p:spPr>
          <a:xfrm>
            <a:off x="768350" y="2518366"/>
            <a:ext cx="1960793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제안배경</a:t>
            </a:r>
            <a:endParaRPr lang="en-US" sz="3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135906"/>
            <a:ext cx="293885" cy="293885"/>
            <a:chOff x="3158671" y="3283857"/>
            <a:chExt cx="355600" cy="355600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096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제안배경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0282AA8-B396-44F4-8A9C-002CDCDC98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9" b="15631"/>
          <a:stretch/>
        </p:blipFill>
        <p:spPr>
          <a:xfrm>
            <a:off x="6966926" y="3675588"/>
            <a:ext cx="3831802" cy="209150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9741158" y="3145251"/>
            <a:ext cx="12907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출처 </a:t>
            </a:r>
            <a:r>
              <a:rPr lang="en-US" altLang="ko-KR" sz="1100" dirty="0">
                <a:solidFill>
                  <a:schemeClr val="bg2">
                    <a:lumMod val="9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금융투자협회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BD386D8-4972-4731-B1EE-F8FD9C5A70A8}"/>
              </a:ext>
            </a:extLst>
          </p:cNvPr>
          <p:cNvGrpSpPr/>
          <p:nvPr/>
        </p:nvGrpSpPr>
        <p:grpSpPr>
          <a:xfrm>
            <a:off x="1773971" y="2368002"/>
            <a:ext cx="3451104" cy="717564"/>
            <a:chOff x="1773971" y="2368002"/>
            <a:chExt cx="3451104" cy="71756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77CFA9-6B32-4CBD-B1BF-ACCD7E4C6BB8}"/>
                </a:ext>
              </a:extLst>
            </p:cNvPr>
            <p:cNvSpPr txBox="1"/>
            <p:nvPr/>
          </p:nvSpPr>
          <p:spPr>
            <a:xfrm>
              <a:off x="2845682" y="2793178"/>
              <a:ext cx="237939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[2020</a:t>
              </a:r>
              <a:r>
                <a:rPr lang="ko-KR" altLang="en-US" sz="13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년 </a:t>
              </a:r>
              <a:r>
                <a:rPr lang="en-US" altLang="ko-KR" sz="13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</a:t>
              </a:r>
              <a:r>
                <a:rPr lang="ko-KR" altLang="en-US" sz="13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월 </a:t>
              </a:r>
              <a:r>
                <a:rPr lang="en-US" altLang="ko-KR" sz="13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~ 12</a:t>
              </a:r>
              <a:r>
                <a:rPr lang="ko-KR" altLang="en-US" sz="13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월 </a:t>
              </a:r>
              <a:r>
                <a:rPr lang="en-US" altLang="ko-KR" sz="13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KOSPI</a:t>
              </a:r>
              <a:r>
                <a:rPr lang="ko-KR" altLang="en-US" sz="13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지수</a:t>
              </a:r>
              <a:r>
                <a:rPr lang="en-US" altLang="ko-KR" sz="13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]</a:t>
              </a:r>
              <a:endParaRPr lang="ko-KR" altLang="en-US" sz="1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D36A4D1-A434-408B-A486-190764F30290}"/>
                </a:ext>
              </a:extLst>
            </p:cNvPr>
            <p:cNvSpPr txBox="1"/>
            <p:nvPr/>
          </p:nvSpPr>
          <p:spPr>
            <a:xfrm>
              <a:off x="1773971" y="2368002"/>
              <a:ext cx="3451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ssistant" panose="00000500000000000000" pitchFamily="2" charset="-79"/>
                </a:rPr>
                <a:t>작년 한해 </a:t>
              </a:r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ssistant" panose="00000500000000000000" pitchFamily="2" charset="-79"/>
                </a:rPr>
                <a:t>KOSPI </a:t>
              </a:r>
              <a:r>
                <a: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ssistant" panose="00000500000000000000" pitchFamily="2" charset="-79"/>
                </a:rPr>
                <a:t>지수 </a:t>
              </a:r>
              <a:r>
                <a:rPr lang="ko-KR" altLang="en-US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ssistant" panose="00000500000000000000" pitchFamily="2" charset="-79"/>
                </a:rPr>
                <a:t>약 </a:t>
              </a:r>
              <a:r>
                <a:rPr lang="en-US" altLang="ko-KR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ssistant" panose="00000500000000000000" pitchFamily="2" charset="-79"/>
                </a:rPr>
                <a:t>90% </a:t>
              </a:r>
              <a:r>
                <a: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ssistant" panose="00000500000000000000" pitchFamily="2" charset="-79"/>
                </a:rPr>
                <a:t>상승</a:t>
              </a:r>
              <a:endPara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ssistant" panose="00000500000000000000" pitchFamily="2" charset="-79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4B7BC1D-6F64-4C99-A7A7-02841C68A15E}"/>
              </a:ext>
            </a:extLst>
          </p:cNvPr>
          <p:cNvGrpSpPr/>
          <p:nvPr/>
        </p:nvGrpSpPr>
        <p:grpSpPr>
          <a:xfrm>
            <a:off x="2007449" y="4437305"/>
            <a:ext cx="978153" cy="1744668"/>
            <a:chOff x="1968160" y="4306952"/>
            <a:chExt cx="978153" cy="17446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6974F2A-340F-4D37-B905-1ACBC2718851}"/>
                </a:ext>
              </a:extLst>
            </p:cNvPr>
            <p:cNvSpPr/>
            <p:nvPr/>
          </p:nvSpPr>
          <p:spPr>
            <a:xfrm>
              <a:off x="2222105" y="4763673"/>
              <a:ext cx="470263" cy="820741"/>
            </a:xfrm>
            <a:prstGeom prst="rect">
              <a:avLst/>
            </a:prstGeom>
            <a:noFill/>
            <a:ln w="28575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D1BF5E1-29B7-4AC5-9662-DB00BB9B7B3C}"/>
                </a:ext>
              </a:extLst>
            </p:cNvPr>
            <p:cNvSpPr txBox="1"/>
            <p:nvPr/>
          </p:nvSpPr>
          <p:spPr>
            <a:xfrm>
              <a:off x="2093194" y="4306952"/>
              <a:ext cx="7280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1,457</a:t>
              </a:r>
              <a:endPara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3A62A77-5D3A-456A-881D-43E4DCFD2E0A}"/>
                </a:ext>
              </a:extLst>
            </p:cNvPr>
            <p:cNvSpPr txBox="1"/>
            <p:nvPr/>
          </p:nvSpPr>
          <p:spPr>
            <a:xfrm>
              <a:off x="1968160" y="5713066"/>
              <a:ext cx="9781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년 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</a:t>
              </a: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12C2CF7-BB34-4E3A-A21F-201E83AF1014}"/>
              </a:ext>
            </a:extLst>
          </p:cNvPr>
          <p:cNvSpPr/>
          <p:nvPr/>
        </p:nvSpPr>
        <p:spPr>
          <a:xfrm>
            <a:off x="4333646" y="3729213"/>
            <a:ext cx="470263" cy="1985554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F6D3CD-946A-4D12-A5D5-9BFC1A8A75E1}"/>
              </a:ext>
            </a:extLst>
          </p:cNvPr>
          <p:cNvSpPr txBox="1"/>
          <p:nvPr/>
        </p:nvSpPr>
        <p:spPr>
          <a:xfrm>
            <a:off x="4169469" y="3341118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2,772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194D954-FB49-40D2-ADA9-E5A1B604397B}"/>
              </a:ext>
            </a:extLst>
          </p:cNvPr>
          <p:cNvSpPr txBox="1"/>
          <p:nvPr/>
        </p:nvSpPr>
        <p:spPr>
          <a:xfrm>
            <a:off x="4017985" y="5843419"/>
            <a:ext cx="1101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12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FE6BCED-2DFB-4EA1-9411-16F9ED665FBB}"/>
              </a:ext>
            </a:extLst>
          </p:cNvPr>
          <p:cNvGrpSpPr/>
          <p:nvPr/>
        </p:nvGrpSpPr>
        <p:grpSpPr>
          <a:xfrm>
            <a:off x="6966926" y="2364161"/>
            <a:ext cx="3583393" cy="721405"/>
            <a:chOff x="6966926" y="2280378"/>
            <a:chExt cx="3583393" cy="72140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7911E12-A48C-44C0-A850-02D712A3987F}"/>
                </a:ext>
              </a:extLst>
            </p:cNvPr>
            <p:cNvSpPr txBox="1"/>
            <p:nvPr/>
          </p:nvSpPr>
          <p:spPr>
            <a:xfrm>
              <a:off x="7192146" y="2709395"/>
              <a:ext cx="335817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[2020</a:t>
              </a:r>
              <a:r>
                <a:rPr lang="ko-KR" altLang="en-US" sz="13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년 월별 일평균 주식거래활동 계좌 증가 수</a:t>
              </a:r>
              <a:r>
                <a:rPr lang="en-US" altLang="ko-KR" sz="13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]</a:t>
              </a:r>
              <a:endParaRPr lang="ko-KR" altLang="en-US" sz="1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D36A4D1-A434-408B-A486-190764F30290}"/>
                </a:ext>
              </a:extLst>
            </p:cNvPr>
            <p:cNvSpPr txBox="1"/>
            <p:nvPr/>
          </p:nvSpPr>
          <p:spPr>
            <a:xfrm>
              <a:off x="6966926" y="2280378"/>
              <a:ext cx="3583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ssistant" panose="00000500000000000000" pitchFamily="2" charset="-79"/>
                </a:rPr>
                <a:t>코로나 </a:t>
              </a:r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ssistant" panose="00000500000000000000" pitchFamily="2" charset="-79"/>
                </a:rPr>
                <a:t>19 </a:t>
              </a:r>
              <a:r>
                <a: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ssistant" panose="00000500000000000000" pitchFamily="2" charset="-79"/>
                </a:rPr>
                <a:t>이후 주식에 대한 </a:t>
              </a:r>
              <a:r>
                <a:rPr lang="ko-KR" altLang="en-US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ssistant" panose="00000500000000000000" pitchFamily="2" charset="-79"/>
                </a:rPr>
                <a:t>관심 증가</a:t>
              </a:r>
              <a:endParaRPr lang="en-US" altLang="ko-KR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ssistant" panose="00000500000000000000" pitchFamily="2" charset="-79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91001" y="1056039"/>
            <a:ext cx="3572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주식에 대한 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관심 증가</a:t>
            </a:r>
            <a:endParaRPr lang="en-US" altLang="ko-KR" sz="2400" dirty="0">
              <a:solidFill>
                <a:srgbClr val="3464E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77CFA9-6B32-4CBD-B1BF-ACCD7E4C6BB8}"/>
              </a:ext>
            </a:extLst>
          </p:cNvPr>
          <p:cNvSpPr txBox="1"/>
          <p:nvPr/>
        </p:nvSpPr>
        <p:spPr>
          <a:xfrm>
            <a:off x="743213" y="1471919"/>
            <a:ext cx="5904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이후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주식에 대한 관심이 증가함에 따라 신규 가입자가 급증하고 있다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01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A5718A3-7DB0-473E-B037-7D4B02B86992}"/>
              </a:ext>
            </a:extLst>
          </p:cNvPr>
          <p:cNvGrpSpPr/>
          <p:nvPr/>
        </p:nvGrpSpPr>
        <p:grpSpPr>
          <a:xfrm>
            <a:off x="3051638" y="4245527"/>
            <a:ext cx="971671" cy="1559670"/>
            <a:chOff x="3051638" y="4245527"/>
            <a:chExt cx="971671" cy="155967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D59928D-75F8-430C-AADD-A8C83AF9F92C}"/>
                </a:ext>
              </a:extLst>
            </p:cNvPr>
            <p:cNvSpPr txBox="1"/>
            <p:nvPr/>
          </p:nvSpPr>
          <p:spPr>
            <a:xfrm>
              <a:off x="3184335" y="4245527"/>
              <a:ext cx="7717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90%</a:t>
              </a: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EA522725-A2D5-4168-95FD-4B042334A1B8}"/>
                </a:ext>
              </a:extLst>
            </p:cNvPr>
            <p:cNvGrpSpPr/>
            <p:nvPr/>
          </p:nvGrpSpPr>
          <p:grpSpPr>
            <a:xfrm>
              <a:off x="3051638" y="4579006"/>
              <a:ext cx="971671" cy="1226191"/>
              <a:chOff x="4857189" y="3849056"/>
              <a:chExt cx="1026586" cy="1296795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81008EB8-A469-4916-A2F4-0D3D2CE735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857189" y="4569851"/>
                <a:ext cx="576000" cy="576000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3B97037F-1D4F-4FD7-ADD9-DE6EE649FF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307775" y="4569851"/>
                <a:ext cx="576000" cy="576000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9C0ADF2C-7562-4987-926C-A5B8531AC8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4665" y="3849056"/>
                <a:ext cx="720795" cy="720795"/>
              </a:xfrm>
              <a:prstGeom prst="rect">
                <a:avLst/>
              </a:prstGeom>
            </p:spPr>
          </p:pic>
        </p:grp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D2F3B47-6EDA-482D-AE55-D4DFC8F7C52F}"/>
              </a:ext>
            </a:extLst>
          </p:cNvPr>
          <p:cNvGrpSpPr/>
          <p:nvPr/>
        </p:nvGrpSpPr>
        <p:grpSpPr>
          <a:xfrm>
            <a:off x="6542881" y="2662621"/>
            <a:ext cx="4679891" cy="2820456"/>
            <a:chOff x="6542881" y="2662621"/>
            <a:chExt cx="4679891" cy="2820456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A9A038B-1F39-49C6-B29C-E92A9C828B43}"/>
                </a:ext>
              </a:extLst>
            </p:cNvPr>
            <p:cNvSpPr/>
            <p:nvPr/>
          </p:nvSpPr>
          <p:spPr>
            <a:xfrm>
              <a:off x="6573119" y="2662621"/>
              <a:ext cx="4486275" cy="2820456"/>
            </a:xfrm>
            <a:prstGeom prst="rect">
              <a:avLst/>
            </a:prstGeom>
            <a:solidFill>
              <a:schemeClr val="bg1">
                <a:lumMod val="65000"/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7A262F5-4D86-46E0-B327-3C9E9075F043}"/>
                </a:ext>
              </a:extLst>
            </p:cNvPr>
            <p:cNvSpPr txBox="1"/>
            <p:nvPr/>
          </p:nvSpPr>
          <p:spPr>
            <a:xfrm>
              <a:off x="6542881" y="3466546"/>
              <a:ext cx="4679891" cy="12879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6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주식 활동 계좌 하루에 </a:t>
              </a:r>
              <a:r>
                <a:rPr lang="en-US" altLang="ko-KR" sz="16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7</a:t>
              </a:r>
              <a:r>
                <a:rPr lang="ko-KR" altLang="en-US" sz="16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만개로 급증</a:t>
              </a:r>
              <a:endParaRPr lang="en-US" altLang="ko-KR" sz="1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R" sz="16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2021</a:t>
              </a:r>
              <a:r>
                <a:rPr lang="ko-KR" altLang="en-US" sz="16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년 </a:t>
              </a:r>
              <a:r>
                <a:rPr lang="en-US" altLang="ko-KR" sz="16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1</a:t>
              </a:r>
              <a:r>
                <a:rPr lang="ko-KR" altLang="en-US" sz="16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월 </a:t>
              </a:r>
              <a:r>
                <a:rPr lang="ko-KR" altLang="en-US" b="1" dirty="0">
                  <a:solidFill>
                    <a:srgbClr val="C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한달</a:t>
              </a:r>
              <a:r>
                <a:rPr lang="ko-KR" altLang="en-US" sz="16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동안 무려 </a:t>
              </a:r>
              <a:r>
                <a:rPr lang="en-US" altLang="ko-KR" b="1" dirty="0">
                  <a:solidFill>
                    <a:srgbClr val="C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141</a:t>
              </a:r>
              <a:r>
                <a:rPr lang="ko-KR" altLang="en-US" b="1" dirty="0">
                  <a:solidFill>
                    <a:srgbClr val="C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만개 </a:t>
              </a:r>
              <a:r>
                <a:rPr lang="ko-KR" altLang="en-US" b="1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증가</a:t>
              </a:r>
              <a:endParaRPr lang="en-US" altLang="ko-KR" sz="1600" b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R" sz="16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2020</a:t>
              </a:r>
              <a:r>
                <a:rPr lang="ko-KR" altLang="en-US" sz="16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년 </a:t>
              </a:r>
              <a:r>
                <a:rPr lang="en-US" altLang="ko-KR" sz="16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3</a:t>
              </a:r>
              <a:r>
                <a:rPr lang="ko-KR" altLang="en-US" sz="16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월에 비해 </a:t>
              </a:r>
              <a:r>
                <a:rPr lang="en-US" altLang="ko-KR" sz="1600" dirty="0">
                  <a:solidFill>
                    <a:srgbClr val="C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1.8</a:t>
              </a:r>
              <a:r>
                <a:rPr lang="ko-KR" altLang="en-US" sz="1600" dirty="0">
                  <a:solidFill>
                    <a:srgbClr val="C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배</a:t>
              </a:r>
              <a:r>
                <a:rPr lang="ko-KR" altLang="en-US" sz="16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증가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317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09B745B-B8EF-4F78-B141-19291FA56F5A}"/>
              </a:ext>
            </a:extLst>
          </p:cNvPr>
          <p:cNvGrpSpPr/>
          <p:nvPr/>
        </p:nvGrpSpPr>
        <p:grpSpPr>
          <a:xfrm>
            <a:off x="7343775" y="1235323"/>
            <a:ext cx="2850936" cy="5366868"/>
            <a:chOff x="7821324" y="976780"/>
            <a:chExt cx="2927929" cy="5744714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0145ADB-9BA9-4613-B916-03DB562B3C76}"/>
                </a:ext>
              </a:extLst>
            </p:cNvPr>
            <p:cNvGrpSpPr/>
            <p:nvPr/>
          </p:nvGrpSpPr>
          <p:grpSpPr>
            <a:xfrm>
              <a:off x="7821324" y="976780"/>
              <a:ext cx="2927929" cy="5744714"/>
              <a:chOff x="8247247" y="515815"/>
              <a:chExt cx="2778369" cy="5873262"/>
            </a:xfrm>
          </p:grpSpPr>
          <p:sp>
            <p:nvSpPr>
              <p:cNvPr id="25" name="자유형: 도형 8">
                <a:extLst>
                  <a:ext uri="{FF2B5EF4-FFF2-40B4-BE49-F238E27FC236}">
                    <a16:creationId xmlns:a16="http://schemas.microsoft.com/office/drawing/2014/main" id="{1372F5A2-C219-492B-8EBF-724C03D04459}"/>
                  </a:ext>
                </a:extLst>
              </p:cNvPr>
              <p:cNvSpPr/>
              <p:nvPr/>
            </p:nvSpPr>
            <p:spPr>
              <a:xfrm>
                <a:off x="8247247" y="515815"/>
                <a:ext cx="2778369" cy="5873262"/>
              </a:xfrm>
              <a:custGeom>
                <a:avLst/>
                <a:gdLst>
                  <a:gd name="connsiteX0" fmla="*/ 279312 w 2778369"/>
                  <a:gd name="connsiteY0" fmla="*/ 99646 h 5873262"/>
                  <a:gd name="connsiteX1" fmla="*/ 47138 w 2778369"/>
                  <a:gd name="connsiteY1" fmla="*/ 331820 h 5873262"/>
                  <a:gd name="connsiteX2" fmla="*/ 47138 w 2778369"/>
                  <a:gd name="connsiteY2" fmla="*/ 5336288 h 5873262"/>
                  <a:gd name="connsiteX3" fmla="*/ 279312 w 2778369"/>
                  <a:gd name="connsiteY3" fmla="*/ 5568462 h 5873262"/>
                  <a:gd name="connsiteX4" fmla="*/ 2499057 w 2778369"/>
                  <a:gd name="connsiteY4" fmla="*/ 5568462 h 5873262"/>
                  <a:gd name="connsiteX5" fmla="*/ 2731231 w 2778369"/>
                  <a:gd name="connsiteY5" fmla="*/ 5336288 h 5873262"/>
                  <a:gd name="connsiteX6" fmla="*/ 2731231 w 2778369"/>
                  <a:gd name="connsiteY6" fmla="*/ 331820 h 5873262"/>
                  <a:gd name="connsiteX7" fmla="*/ 2499057 w 2778369"/>
                  <a:gd name="connsiteY7" fmla="*/ 99646 h 5873262"/>
                  <a:gd name="connsiteX8" fmla="*/ 1838388 w 2778369"/>
                  <a:gd name="connsiteY8" fmla="*/ 99646 h 5873262"/>
                  <a:gd name="connsiteX9" fmla="*/ 1858406 w 2778369"/>
                  <a:gd name="connsiteY9" fmla="*/ 129337 h 5873262"/>
                  <a:gd name="connsiteX10" fmla="*/ 1869768 w 2778369"/>
                  <a:gd name="connsiteY10" fmla="*/ 185616 h 5873262"/>
                  <a:gd name="connsiteX11" fmla="*/ 1869768 w 2778369"/>
                  <a:gd name="connsiteY11" fmla="*/ 271583 h 5873262"/>
                  <a:gd name="connsiteX12" fmla="*/ 1725182 w 2778369"/>
                  <a:gd name="connsiteY12" fmla="*/ 416169 h 5873262"/>
                  <a:gd name="connsiteX13" fmla="*/ 1041339 w 2778369"/>
                  <a:gd name="connsiteY13" fmla="*/ 416169 h 5873262"/>
                  <a:gd name="connsiteX14" fmla="*/ 896753 w 2778369"/>
                  <a:gd name="connsiteY14" fmla="*/ 271583 h 5873262"/>
                  <a:gd name="connsiteX15" fmla="*/ 896753 w 2778369"/>
                  <a:gd name="connsiteY15" fmla="*/ 185616 h 5873262"/>
                  <a:gd name="connsiteX16" fmla="*/ 908115 w 2778369"/>
                  <a:gd name="connsiteY16" fmla="*/ 129337 h 5873262"/>
                  <a:gd name="connsiteX17" fmla="*/ 928133 w 2778369"/>
                  <a:gd name="connsiteY17" fmla="*/ 99646 h 5873262"/>
                  <a:gd name="connsiteX18" fmla="*/ 240329 w 2778369"/>
                  <a:gd name="connsiteY18" fmla="*/ 0 h 5873262"/>
                  <a:gd name="connsiteX19" fmla="*/ 2538040 w 2778369"/>
                  <a:gd name="connsiteY19" fmla="*/ 0 h 5873262"/>
                  <a:gd name="connsiteX20" fmla="*/ 2778369 w 2778369"/>
                  <a:gd name="connsiteY20" fmla="*/ 240329 h 5873262"/>
                  <a:gd name="connsiteX21" fmla="*/ 2778369 w 2778369"/>
                  <a:gd name="connsiteY21" fmla="*/ 5632933 h 5873262"/>
                  <a:gd name="connsiteX22" fmla="*/ 2538040 w 2778369"/>
                  <a:gd name="connsiteY22" fmla="*/ 5873262 h 5873262"/>
                  <a:gd name="connsiteX23" fmla="*/ 240329 w 2778369"/>
                  <a:gd name="connsiteY23" fmla="*/ 5873262 h 5873262"/>
                  <a:gd name="connsiteX24" fmla="*/ 0 w 2778369"/>
                  <a:gd name="connsiteY24" fmla="*/ 5632933 h 5873262"/>
                  <a:gd name="connsiteX25" fmla="*/ 0 w 2778369"/>
                  <a:gd name="connsiteY25" fmla="*/ 240329 h 5873262"/>
                  <a:gd name="connsiteX26" fmla="*/ 240329 w 2778369"/>
                  <a:gd name="connsiteY26" fmla="*/ 0 h 5873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778369" h="5873262">
                    <a:moveTo>
                      <a:pt x="279312" y="99646"/>
                    </a:moveTo>
                    <a:cubicBezTo>
                      <a:pt x="151086" y="99646"/>
                      <a:pt x="47138" y="203594"/>
                      <a:pt x="47138" y="331820"/>
                    </a:cubicBezTo>
                    <a:lnTo>
                      <a:pt x="47138" y="5336288"/>
                    </a:lnTo>
                    <a:cubicBezTo>
                      <a:pt x="47138" y="5464514"/>
                      <a:pt x="151086" y="5568462"/>
                      <a:pt x="279312" y="5568462"/>
                    </a:cubicBezTo>
                    <a:lnTo>
                      <a:pt x="2499057" y="5568462"/>
                    </a:lnTo>
                    <a:cubicBezTo>
                      <a:pt x="2627283" y="5568462"/>
                      <a:pt x="2731231" y="5464514"/>
                      <a:pt x="2731231" y="5336288"/>
                    </a:cubicBezTo>
                    <a:lnTo>
                      <a:pt x="2731231" y="331820"/>
                    </a:lnTo>
                    <a:cubicBezTo>
                      <a:pt x="2731231" y="203594"/>
                      <a:pt x="2627283" y="99646"/>
                      <a:pt x="2499057" y="99646"/>
                    </a:cubicBezTo>
                    <a:lnTo>
                      <a:pt x="1838388" y="99646"/>
                    </a:lnTo>
                    <a:lnTo>
                      <a:pt x="1858406" y="129337"/>
                    </a:lnTo>
                    <a:cubicBezTo>
                      <a:pt x="1865722" y="146635"/>
                      <a:pt x="1869768" y="165653"/>
                      <a:pt x="1869768" y="185616"/>
                    </a:cubicBezTo>
                    <a:lnTo>
                      <a:pt x="1869768" y="271583"/>
                    </a:lnTo>
                    <a:cubicBezTo>
                      <a:pt x="1869768" y="351436"/>
                      <a:pt x="1805035" y="416169"/>
                      <a:pt x="1725182" y="416169"/>
                    </a:cubicBezTo>
                    <a:lnTo>
                      <a:pt x="1041339" y="416169"/>
                    </a:lnTo>
                    <a:cubicBezTo>
                      <a:pt x="961486" y="416169"/>
                      <a:pt x="896753" y="351436"/>
                      <a:pt x="896753" y="271583"/>
                    </a:cubicBezTo>
                    <a:lnTo>
                      <a:pt x="896753" y="185616"/>
                    </a:lnTo>
                    <a:cubicBezTo>
                      <a:pt x="896753" y="165653"/>
                      <a:pt x="900799" y="146635"/>
                      <a:pt x="908115" y="129337"/>
                    </a:cubicBezTo>
                    <a:lnTo>
                      <a:pt x="928133" y="99646"/>
                    </a:lnTo>
                    <a:close/>
                    <a:moveTo>
                      <a:pt x="240329" y="0"/>
                    </a:moveTo>
                    <a:lnTo>
                      <a:pt x="2538040" y="0"/>
                    </a:lnTo>
                    <a:cubicBezTo>
                      <a:pt x="2670770" y="0"/>
                      <a:pt x="2778369" y="107599"/>
                      <a:pt x="2778369" y="240329"/>
                    </a:cubicBezTo>
                    <a:lnTo>
                      <a:pt x="2778369" y="5632933"/>
                    </a:lnTo>
                    <a:cubicBezTo>
                      <a:pt x="2778369" y="5765663"/>
                      <a:pt x="2670770" y="5873262"/>
                      <a:pt x="2538040" y="5873262"/>
                    </a:cubicBezTo>
                    <a:lnTo>
                      <a:pt x="240329" y="5873262"/>
                    </a:lnTo>
                    <a:cubicBezTo>
                      <a:pt x="107599" y="5873262"/>
                      <a:pt x="0" y="5765663"/>
                      <a:pt x="0" y="5632933"/>
                    </a:cubicBezTo>
                    <a:lnTo>
                      <a:pt x="0" y="240329"/>
                    </a:lnTo>
                    <a:cubicBezTo>
                      <a:pt x="0" y="107599"/>
                      <a:pt x="107599" y="0"/>
                      <a:pt x="24032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173846F-5189-486F-B521-D520A30F0B37}"/>
                  </a:ext>
                </a:extLst>
              </p:cNvPr>
              <p:cNvSpPr txBox="1"/>
              <p:nvPr/>
            </p:nvSpPr>
            <p:spPr>
              <a:xfrm>
                <a:off x="8396506" y="699374"/>
                <a:ext cx="45076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Assistant" panose="00000500000000000000" pitchFamily="2" charset="-79"/>
                    <a:cs typeface="Assistant" panose="00000500000000000000" pitchFamily="2" charset="-79"/>
                  </a:rPr>
                  <a:t>11:13</a:t>
                </a:r>
                <a:endParaRPr lang="ko-KR" altLang="en-US" sz="1000" dirty="0">
                  <a:latin typeface="Assistant" panose="00000500000000000000" pitchFamily="2" charset="-79"/>
                  <a:cs typeface="Assistant" panose="00000500000000000000" pitchFamily="2" charset="-79"/>
                </a:endParaRP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2DF6044E-3026-45FA-A497-EBC3953AF075}"/>
                  </a:ext>
                </a:extLst>
              </p:cNvPr>
              <p:cNvGrpSpPr/>
              <p:nvPr/>
            </p:nvGrpSpPr>
            <p:grpSpPr>
              <a:xfrm>
                <a:off x="10321481" y="761401"/>
                <a:ext cx="486018" cy="122167"/>
                <a:chOff x="10275761" y="743948"/>
                <a:chExt cx="486018" cy="122167"/>
              </a:xfrm>
            </p:grpSpPr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6EBF3E12-30AF-4B14-BCC6-7267B014D9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75761" y="750652"/>
                  <a:ext cx="108759" cy="108759"/>
                </a:xfrm>
                <a:prstGeom prst="rect">
                  <a:avLst/>
                </a:prstGeom>
              </p:spPr>
            </p:pic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F58A9259-2744-44A3-BCA1-7B50666682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51015" y="743980"/>
                  <a:ext cx="122102" cy="122102"/>
                </a:xfrm>
                <a:prstGeom prst="rect">
                  <a:avLst/>
                </a:prstGeom>
              </p:spPr>
            </p:pic>
            <p:pic>
              <p:nvPicPr>
                <p:cNvPr id="40" name="그림 39">
                  <a:extLst>
                    <a:ext uri="{FF2B5EF4-FFF2-40B4-BE49-F238E27FC236}">
                      <a16:creationId xmlns:a16="http://schemas.microsoft.com/office/drawing/2014/main" id="{6217F266-D792-4B28-8214-F65D6A0272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39612" y="743948"/>
                  <a:ext cx="122167" cy="122167"/>
                </a:xfrm>
                <a:prstGeom prst="rect">
                  <a:avLst/>
                </a:prstGeom>
              </p:spPr>
            </p:pic>
          </p:grpSp>
        </p:grpSp>
        <p:sp>
          <p:nvSpPr>
            <p:cNvPr id="42" name="사각형: 둥근 모서리 71">
              <a:extLst>
                <a:ext uri="{FF2B5EF4-FFF2-40B4-BE49-F238E27FC236}">
                  <a16:creationId xmlns:a16="http://schemas.microsoft.com/office/drawing/2014/main" id="{F570D239-CF32-4BB7-A056-1B62B4828B6C}"/>
                </a:ext>
              </a:extLst>
            </p:cNvPr>
            <p:cNvSpPr/>
            <p:nvPr/>
          </p:nvSpPr>
          <p:spPr>
            <a:xfrm>
              <a:off x="9236506" y="6337901"/>
              <a:ext cx="224803" cy="76703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BDC9F83-9D4B-431A-84BF-9AD2550EF0A6}"/>
              </a:ext>
            </a:extLst>
          </p:cNvPr>
          <p:cNvSpPr txBox="1"/>
          <p:nvPr/>
        </p:nvSpPr>
        <p:spPr>
          <a:xfrm>
            <a:off x="7506442" y="1724212"/>
            <a:ext cx="2696042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6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단타에 빠진 </a:t>
            </a:r>
            <a:r>
              <a:rPr lang="en-US" altLang="ko-KR" sz="16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‘</a:t>
            </a:r>
            <a:r>
              <a:rPr lang="ko-KR" altLang="en-US" sz="16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주린이</a:t>
            </a:r>
            <a:r>
              <a:rPr lang="en-US" altLang="ko-KR" sz="16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’…</a:t>
            </a:r>
          </a:p>
          <a:p>
            <a:pPr>
              <a:spcBef>
                <a:spcPts val="300"/>
              </a:spcBef>
            </a:pPr>
            <a:r>
              <a:rPr lang="ko-KR" altLang="en-US" sz="16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상승장에도 </a:t>
            </a:r>
            <a:r>
              <a:rPr lang="en-US" altLang="ko-KR" sz="16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10</a:t>
            </a:r>
            <a:r>
              <a:rPr lang="ko-KR" altLang="en-US" sz="16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명중 </a:t>
            </a:r>
            <a:r>
              <a:rPr lang="en-US" altLang="ko-KR" sz="16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6</a:t>
            </a:r>
            <a:r>
              <a:rPr lang="ko-KR" altLang="en-US" sz="16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명 손실</a:t>
            </a:r>
            <a:endParaRPr lang="en-US" altLang="ko-KR" sz="1600" dirty="0"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20BC9E47-D1A9-4CA4-B23D-A5F40C299F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915"/>
          <a:stretch/>
        </p:blipFill>
        <p:spPr>
          <a:xfrm>
            <a:off x="7454791" y="2460289"/>
            <a:ext cx="2622739" cy="362308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93C9A58-BBF5-4D11-B16B-A13F95744C3B}"/>
              </a:ext>
            </a:extLst>
          </p:cNvPr>
          <p:cNvSpPr txBox="1"/>
          <p:nvPr/>
        </p:nvSpPr>
        <p:spPr>
          <a:xfrm>
            <a:off x="5581246" y="6243828"/>
            <a:ext cx="11288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출처 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서울경제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B8DA2B1-5AD9-4F30-908A-E1C3903AB37C}"/>
              </a:ext>
            </a:extLst>
          </p:cNvPr>
          <p:cNvSpPr txBox="1"/>
          <p:nvPr/>
        </p:nvSpPr>
        <p:spPr>
          <a:xfrm>
            <a:off x="2114470" y="2880833"/>
            <a:ext cx="2927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[2020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 10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투자자별 누적 수익률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26BC54-7BE6-4D11-814F-4BA23DECE5F6}"/>
              </a:ext>
            </a:extLst>
          </p:cNvPr>
          <p:cNvSpPr txBox="1"/>
          <p:nvPr/>
        </p:nvSpPr>
        <p:spPr>
          <a:xfrm>
            <a:off x="1641975" y="2460289"/>
            <a:ext cx="3400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ssistant" panose="00000500000000000000" pitchFamily="2" charset="-79"/>
              </a:rPr>
              <a:t>신규 투자자의 성과  </a:t>
            </a:r>
            <a:r>
              <a:rPr lang="en-US" altLang="ko-KR" sz="20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ssistant" panose="00000500000000000000" pitchFamily="2" charset="-79"/>
              </a:rPr>
              <a:t>-1.2%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ssistant" panose="00000500000000000000" pitchFamily="2" charset="-79"/>
              </a:rPr>
              <a:t>에 불과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ssistant" panose="00000500000000000000" pitchFamily="2" charset="-79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91001" y="1056039"/>
            <a:ext cx="4902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주식 입문자에게 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어려운 주식시장</a:t>
            </a:r>
            <a:endParaRPr lang="en-US" altLang="ko-KR" sz="2400" dirty="0">
              <a:solidFill>
                <a:srgbClr val="3464E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제안배경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01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9240F3D-FAA8-4654-B3E4-E2849107DE82}"/>
              </a:ext>
            </a:extLst>
          </p:cNvPr>
          <p:cNvGrpSpPr/>
          <p:nvPr/>
        </p:nvGrpSpPr>
        <p:grpSpPr>
          <a:xfrm>
            <a:off x="1898168" y="3356807"/>
            <a:ext cx="3144231" cy="3087692"/>
            <a:chOff x="2305706" y="3536451"/>
            <a:chExt cx="3144231" cy="3087692"/>
          </a:xfrm>
        </p:grpSpPr>
        <p:pic>
          <p:nvPicPr>
            <p:cNvPr id="53" name="_x513087656">
              <a:extLst>
                <a:ext uri="{FF2B5EF4-FFF2-40B4-BE49-F238E27FC236}">
                  <a16:creationId xmlns:a16="http://schemas.microsoft.com/office/drawing/2014/main" id="{7DB6418E-0588-4E37-A4DC-68FACF8120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216" r="63873"/>
            <a:stretch/>
          </p:blipFill>
          <p:spPr bwMode="auto">
            <a:xfrm>
              <a:off x="2305706" y="3855145"/>
              <a:ext cx="3126377" cy="2768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09D98E4-45F4-4A9F-8020-77336D921510}"/>
                </a:ext>
              </a:extLst>
            </p:cNvPr>
            <p:cNvSpPr txBox="1"/>
            <p:nvPr/>
          </p:nvSpPr>
          <p:spPr>
            <a:xfrm>
              <a:off x="4683380" y="3536451"/>
              <a:ext cx="76655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Assistant" panose="00000500000000000000" pitchFamily="2" charset="-79"/>
                </a:rPr>
                <a:t>(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Assistant" panose="00000500000000000000" pitchFamily="2" charset="-79"/>
                </a:rPr>
                <a:t>단위 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Assistant" panose="00000500000000000000" pitchFamily="2" charset="-79"/>
                </a:rPr>
                <a:t>: %)</a:t>
              </a:r>
            </a:p>
          </p:txBody>
        </p:sp>
        <p:pic>
          <p:nvPicPr>
            <p:cNvPr id="1027" name="Picture 3" descr="C:\Users\sec\Desktop\3차프로젝트\pngwing.com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6248" y="4859112"/>
              <a:ext cx="803428" cy="7610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C4541F4-9012-4A58-9FF9-083CDF5BB4AE}"/>
              </a:ext>
            </a:extLst>
          </p:cNvPr>
          <p:cNvSpPr txBox="1"/>
          <p:nvPr/>
        </p:nvSpPr>
        <p:spPr>
          <a:xfrm>
            <a:off x="743213" y="1471919"/>
            <a:ext cx="6721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주식의 장벽은 낮아졌지만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낯선 주식 시장에서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신규 투자자의 성과는 저조하다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973672-9922-409A-A12E-6F7C39DDE9F3}"/>
              </a:ext>
            </a:extLst>
          </p:cNvPr>
          <p:cNvSpPr/>
          <p:nvPr/>
        </p:nvSpPr>
        <p:spPr>
          <a:xfrm>
            <a:off x="2980343" y="5993131"/>
            <a:ext cx="962025" cy="3611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491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33">
            <a:extLst>
              <a:ext uri="{FF2B5EF4-FFF2-40B4-BE49-F238E27FC236}">
                <a16:creationId xmlns:a16="http://schemas.microsoft.com/office/drawing/2014/main" id="{B583F313-BD42-4EC0-BC46-CB1362BEA579}"/>
              </a:ext>
            </a:extLst>
          </p:cNvPr>
          <p:cNvSpPr/>
          <p:nvPr/>
        </p:nvSpPr>
        <p:spPr>
          <a:xfrm>
            <a:off x="3916207" y="2698505"/>
            <a:ext cx="4444999" cy="475437"/>
          </a:xfrm>
          <a:prstGeom prst="roundRect">
            <a:avLst>
              <a:gd name="adj" fmla="val 50000"/>
            </a:avLst>
          </a:prstGeom>
          <a:solidFill>
            <a:srgbClr val="3464E0">
              <a:alpha val="8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6" name="사각형: 둥근 모서리 34">
            <a:extLst>
              <a:ext uri="{FF2B5EF4-FFF2-40B4-BE49-F238E27FC236}">
                <a16:creationId xmlns:a16="http://schemas.microsoft.com/office/drawing/2014/main" id="{E1382DFC-BA08-433D-A545-0B6869676BA1}"/>
              </a:ext>
            </a:extLst>
          </p:cNvPr>
          <p:cNvSpPr/>
          <p:nvPr/>
        </p:nvSpPr>
        <p:spPr>
          <a:xfrm>
            <a:off x="3834657" y="2619070"/>
            <a:ext cx="4444999" cy="4754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지나치게 잦은 매매</a:t>
            </a:r>
          </a:p>
        </p:txBody>
      </p:sp>
      <p:sp>
        <p:nvSpPr>
          <p:cNvPr id="47" name="사각형: 둥근 모서리 35">
            <a:extLst>
              <a:ext uri="{FF2B5EF4-FFF2-40B4-BE49-F238E27FC236}">
                <a16:creationId xmlns:a16="http://schemas.microsoft.com/office/drawing/2014/main" id="{A1064609-DD90-4A1A-93B2-72E36C41F771}"/>
              </a:ext>
            </a:extLst>
          </p:cNvPr>
          <p:cNvSpPr/>
          <p:nvPr/>
        </p:nvSpPr>
        <p:spPr>
          <a:xfrm>
            <a:off x="3916207" y="3470385"/>
            <a:ext cx="4444999" cy="475437"/>
          </a:xfrm>
          <a:prstGeom prst="roundRect">
            <a:avLst>
              <a:gd name="adj" fmla="val 50000"/>
            </a:avLst>
          </a:prstGeom>
          <a:solidFill>
            <a:srgbClr val="3464E0">
              <a:alpha val="8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8" name="사각형: 둥근 모서리 36">
            <a:extLst>
              <a:ext uri="{FF2B5EF4-FFF2-40B4-BE49-F238E27FC236}">
                <a16:creationId xmlns:a16="http://schemas.microsoft.com/office/drawing/2014/main" id="{15793F6F-C5A0-494C-A357-D9650BEA96FB}"/>
              </a:ext>
            </a:extLst>
          </p:cNvPr>
          <p:cNvSpPr/>
          <p:nvPr/>
        </p:nvSpPr>
        <p:spPr>
          <a:xfrm>
            <a:off x="3834657" y="3390950"/>
            <a:ext cx="4444999" cy="4754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높은 수익률을 기대할 수 있는 저렴한 주식 선호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550F2A3-6B98-4203-A7B2-368E4EA16F86}"/>
              </a:ext>
            </a:extLst>
          </p:cNvPr>
          <p:cNvSpPr txBox="1"/>
          <p:nvPr/>
        </p:nvSpPr>
        <p:spPr>
          <a:xfrm>
            <a:off x="4931781" y="2088771"/>
            <a:ext cx="2332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ssistant" panose="00000500000000000000" pitchFamily="2" charset="-79"/>
              </a:rPr>
              <a:t>주식 입문자의 문제점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ssistant" panose="00000500000000000000" pitchFamily="2" charset="-79"/>
            </a:endParaRPr>
          </a:p>
        </p:txBody>
      </p:sp>
      <p:sp>
        <p:nvSpPr>
          <p:cNvPr id="50" name="사각형: 둥근 모서리 38">
            <a:extLst>
              <a:ext uri="{FF2B5EF4-FFF2-40B4-BE49-F238E27FC236}">
                <a16:creationId xmlns:a16="http://schemas.microsoft.com/office/drawing/2014/main" id="{CF2D299F-1D4B-48D8-A9DE-44BF4063B6D9}"/>
              </a:ext>
            </a:extLst>
          </p:cNvPr>
          <p:cNvSpPr/>
          <p:nvPr/>
        </p:nvSpPr>
        <p:spPr>
          <a:xfrm>
            <a:off x="3916207" y="4234881"/>
            <a:ext cx="4444999" cy="475437"/>
          </a:xfrm>
          <a:prstGeom prst="roundRect">
            <a:avLst>
              <a:gd name="adj" fmla="val 50000"/>
            </a:avLst>
          </a:prstGeom>
          <a:solidFill>
            <a:srgbClr val="3464E0">
              <a:alpha val="8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1" name="사각형: 둥근 모서리 39">
            <a:extLst>
              <a:ext uri="{FF2B5EF4-FFF2-40B4-BE49-F238E27FC236}">
                <a16:creationId xmlns:a16="http://schemas.microsoft.com/office/drawing/2014/main" id="{245D78A2-3737-4918-B233-B8824B142C28}"/>
              </a:ext>
            </a:extLst>
          </p:cNvPr>
          <p:cNvSpPr/>
          <p:nvPr/>
        </p:nvSpPr>
        <p:spPr>
          <a:xfrm>
            <a:off x="3834657" y="4155446"/>
            <a:ext cx="4444999" cy="4754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수익 상태인 주식을 빨리 매도해 이익실현</a:t>
            </a:r>
          </a:p>
        </p:txBody>
      </p:sp>
      <p:sp>
        <p:nvSpPr>
          <p:cNvPr id="52" name="사각형: 둥근 모서리 40">
            <a:extLst>
              <a:ext uri="{FF2B5EF4-FFF2-40B4-BE49-F238E27FC236}">
                <a16:creationId xmlns:a16="http://schemas.microsoft.com/office/drawing/2014/main" id="{A9FB728C-7B3E-4DC7-A9C6-987D4F41CE64}"/>
              </a:ext>
            </a:extLst>
          </p:cNvPr>
          <p:cNvSpPr/>
          <p:nvPr/>
        </p:nvSpPr>
        <p:spPr>
          <a:xfrm>
            <a:off x="3875432" y="5577668"/>
            <a:ext cx="4444999" cy="864074"/>
          </a:xfrm>
          <a:prstGeom prst="roundRect">
            <a:avLst>
              <a:gd name="adj" fmla="val 50000"/>
            </a:avLst>
          </a:prstGeom>
          <a:solidFill>
            <a:srgbClr val="3464E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주식 매매 타이밍</a:t>
            </a:r>
            <a:r>
              <a:rPr lang="ko-KR" altLang="en-US" sz="1600" dirty="0"/>
              <a:t>을 찾는데 </a:t>
            </a:r>
            <a:endParaRPr lang="en-US" altLang="ko-KR" sz="1600" dirty="0"/>
          </a:p>
          <a:p>
            <a:pPr algn="ctr"/>
            <a:r>
              <a:rPr lang="ko-KR" altLang="en-US" sz="1600" dirty="0"/>
              <a:t>어려움을 겪고 있음</a:t>
            </a:r>
          </a:p>
        </p:txBody>
      </p:sp>
      <p:sp>
        <p:nvSpPr>
          <p:cNvPr id="53" name="화살표: 아래쪽 41">
            <a:extLst>
              <a:ext uri="{FF2B5EF4-FFF2-40B4-BE49-F238E27FC236}">
                <a16:creationId xmlns:a16="http://schemas.microsoft.com/office/drawing/2014/main" id="{0410FF33-DBDF-4E18-B610-70D0166BECB6}"/>
              </a:ext>
            </a:extLst>
          </p:cNvPr>
          <p:cNvSpPr/>
          <p:nvPr/>
        </p:nvSpPr>
        <p:spPr>
          <a:xfrm>
            <a:off x="5690622" y="4844566"/>
            <a:ext cx="814618" cy="581995"/>
          </a:xfrm>
          <a:prstGeom prst="downArrow">
            <a:avLst/>
          </a:prstGeom>
          <a:solidFill>
            <a:srgbClr val="3464E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2051" name="Picture 3" descr="C:\Users\sec\Downloads\256535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67" b="97917" l="9438" r="41438">
                        <a14:foregroundMark x1="13250" y1="94583" x2="37438" y2="93917"/>
                        <a14:foregroundMark x1="13563" y1="87333" x2="37438" y2="87000"/>
                        <a14:foregroundMark x1="18500" y1="82333" x2="32188" y2="82000"/>
                        <a14:foregroundMark x1="25125" y1="80000" x2="25063" y2="58750"/>
                        <a14:foregroundMark x1="27250" y1="58917" x2="19375" y2="58583"/>
                        <a14:foregroundMark x1="23063" y1="66667" x2="23063" y2="66667"/>
                        <a14:foregroundMark x1="27437" y1="66833" x2="27437" y2="66833"/>
                        <a14:foregroundMark x1="39625" y1="57083" x2="39625" y2="57083"/>
                        <a14:foregroundMark x1="36500" y1="65083" x2="36500" y2="65083"/>
                        <a14:foregroundMark x1="12937" y1="94000" x2="35375" y2="95417"/>
                        <a14:foregroundMark x1="12812" y1="96083" x2="37625" y2="95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84" t="50808" r="58099" b="3454"/>
          <a:stretch/>
        </p:blipFill>
        <p:spPr bwMode="auto">
          <a:xfrm>
            <a:off x="8869206" y="3390950"/>
            <a:ext cx="2520000" cy="2400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sec\Downloads\2569314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167" b="94833" l="9188" r="46313">
                        <a14:foregroundMark x1="25188" y1="65083" x2="25188" y2="65083"/>
                        <a14:foregroundMark x1="29000" y1="62750" x2="29000" y2="62750"/>
                        <a14:foregroundMark x1="28875" y1="66083" x2="28875" y2="66083"/>
                        <a14:foregroundMark x1="26937" y1="69083" x2="28313" y2="72250"/>
                        <a14:foregroundMark x1="15812" y1="64083" x2="11250" y2="53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26" t="50000" r="56273" b="3988"/>
          <a:stretch/>
        </p:blipFill>
        <p:spPr bwMode="auto">
          <a:xfrm>
            <a:off x="525655" y="3514522"/>
            <a:ext cx="2654366" cy="239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91001" y="1056039"/>
            <a:ext cx="4902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주식 입문자에게 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어려운 주식시장</a:t>
            </a:r>
            <a:endParaRPr lang="en-US" altLang="ko-KR" sz="2400" dirty="0">
              <a:solidFill>
                <a:srgbClr val="3464E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제안배경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7889B1-E83B-4FA4-A534-1A0C955019D5}"/>
              </a:ext>
            </a:extLst>
          </p:cNvPr>
          <p:cNvSpPr txBox="1"/>
          <p:nvPr/>
        </p:nvSpPr>
        <p:spPr>
          <a:xfrm>
            <a:off x="743213" y="1471919"/>
            <a:ext cx="6933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주식의 장벽은 낮아졌지만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낯선 주식 시장에서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신규 투자자의 성과는 저조하다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2902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38100CAC-15E9-48BA-AF6B-EB85B0F5A7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0" r="30898"/>
          <a:stretch/>
        </p:blipFill>
        <p:spPr>
          <a:xfrm rot="684251" flipH="1">
            <a:off x="7440429" y="39423"/>
            <a:ext cx="5443485" cy="7248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91002" y="1056039"/>
            <a:ext cx="4091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국내 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시장 현황</a:t>
            </a:r>
            <a:endParaRPr lang="en-US" altLang="ko-KR" sz="2400" dirty="0">
              <a:solidFill>
                <a:srgbClr val="3464E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제안배경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EB95DB-FCD9-4A27-91DF-2E49EAE27FDF}"/>
              </a:ext>
            </a:extLst>
          </p:cNvPr>
          <p:cNvSpPr txBox="1"/>
          <p:nvPr/>
        </p:nvSpPr>
        <p:spPr>
          <a:xfrm>
            <a:off x="743213" y="1471919"/>
            <a:ext cx="6135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국내 증권사 어플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13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조사 및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UI/UX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결과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41EAAB0-1DDC-4C6E-921A-37040CD529E3}"/>
              </a:ext>
            </a:extLst>
          </p:cNvPr>
          <p:cNvSpPr/>
          <p:nvPr/>
        </p:nvSpPr>
        <p:spPr>
          <a:xfrm>
            <a:off x="2045421" y="3136656"/>
            <a:ext cx="1440000" cy="1440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AD7EA7-8438-4650-B7EB-A04932874D55}"/>
              </a:ext>
            </a:extLst>
          </p:cNvPr>
          <p:cNvSpPr txBox="1"/>
          <p:nvPr/>
        </p:nvSpPr>
        <p:spPr>
          <a:xfrm>
            <a:off x="1989962" y="3595046"/>
            <a:ext cx="1510542" cy="52322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증권사 어플의 복잡한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UI / UX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6AAA3F9-93CA-404E-892D-6181A3E822B6}"/>
              </a:ext>
            </a:extLst>
          </p:cNvPr>
          <p:cNvSpPr/>
          <p:nvPr/>
        </p:nvSpPr>
        <p:spPr>
          <a:xfrm>
            <a:off x="3551182" y="3136656"/>
            <a:ext cx="1440000" cy="1440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3071CD-5032-4301-B23B-F7C192E1A0E0}"/>
              </a:ext>
            </a:extLst>
          </p:cNvPr>
          <p:cNvSpPr txBox="1"/>
          <p:nvPr/>
        </p:nvSpPr>
        <p:spPr>
          <a:xfrm>
            <a:off x="3714090" y="3595046"/>
            <a:ext cx="1114184" cy="52322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어려운 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주식용어 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BEF93A2-1DA0-4AF0-A48B-6FDB16819911}"/>
              </a:ext>
            </a:extLst>
          </p:cNvPr>
          <p:cNvGrpSpPr/>
          <p:nvPr/>
        </p:nvGrpSpPr>
        <p:grpSpPr>
          <a:xfrm>
            <a:off x="5200790" y="3821058"/>
            <a:ext cx="444158" cy="71196"/>
            <a:chOff x="7361071" y="4274364"/>
            <a:chExt cx="444158" cy="71196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1BB3A171-4A96-4F01-BA5D-5E286F5059C4}"/>
                </a:ext>
              </a:extLst>
            </p:cNvPr>
            <p:cNvCxnSpPr>
              <a:cxnSpLocks/>
            </p:cNvCxnSpPr>
            <p:nvPr/>
          </p:nvCxnSpPr>
          <p:spPr>
            <a:xfrm>
              <a:off x="7361071" y="4345560"/>
              <a:ext cx="444157" cy="0"/>
            </a:xfrm>
            <a:prstGeom prst="line">
              <a:avLst/>
            </a:prstGeom>
            <a:ln w="31750" cap="rnd">
              <a:solidFill>
                <a:srgbClr val="3464E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95E6A2B5-E4BA-4963-9D24-22F6F7B46FD9}"/>
                </a:ext>
              </a:extLst>
            </p:cNvPr>
            <p:cNvCxnSpPr>
              <a:cxnSpLocks/>
            </p:cNvCxnSpPr>
            <p:nvPr/>
          </p:nvCxnSpPr>
          <p:spPr>
            <a:xfrm>
              <a:off x="7725227" y="4274364"/>
              <a:ext cx="80002" cy="71196"/>
            </a:xfrm>
            <a:prstGeom prst="line">
              <a:avLst/>
            </a:prstGeom>
            <a:ln w="31750" cap="rnd">
              <a:solidFill>
                <a:srgbClr val="3464E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타원 41">
            <a:extLst>
              <a:ext uri="{FF2B5EF4-FFF2-40B4-BE49-F238E27FC236}">
                <a16:creationId xmlns:a16="http://schemas.microsoft.com/office/drawing/2014/main" id="{2859DF66-2062-45A8-9797-D4BCA8223BA2}"/>
              </a:ext>
            </a:extLst>
          </p:cNvPr>
          <p:cNvSpPr/>
          <p:nvPr/>
        </p:nvSpPr>
        <p:spPr>
          <a:xfrm>
            <a:off x="5781379" y="3136656"/>
            <a:ext cx="1440000" cy="1440000"/>
          </a:xfrm>
          <a:prstGeom prst="ellipse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A3A37BD-C2E4-4B2D-ABA6-9A4D89E212C8}"/>
              </a:ext>
            </a:extLst>
          </p:cNvPr>
          <p:cNvSpPr txBox="1"/>
          <p:nvPr/>
        </p:nvSpPr>
        <p:spPr>
          <a:xfrm>
            <a:off x="5892598" y="3520448"/>
            <a:ext cx="1217562" cy="738664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간소화된 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주식 어플이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트랜드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B94790-CA21-44DA-8968-1B228A3BB668}"/>
              </a:ext>
            </a:extLst>
          </p:cNvPr>
          <p:cNvGrpSpPr/>
          <p:nvPr/>
        </p:nvGrpSpPr>
        <p:grpSpPr>
          <a:xfrm>
            <a:off x="5753129" y="1173222"/>
            <a:ext cx="2863401" cy="5366868"/>
            <a:chOff x="5602173" y="1137624"/>
            <a:chExt cx="2863401" cy="536686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260CE71-A8DA-442D-868C-720F86254F2F}"/>
                </a:ext>
              </a:extLst>
            </p:cNvPr>
            <p:cNvSpPr/>
            <p:nvPr/>
          </p:nvSpPr>
          <p:spPr>
            <a:xfrm>
              <a:off x="5602173" y="1150374"/>
              <a:ext cx="2863401" cy="4616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2775F64-093C-44B4-B7BF-032235F6C85F}"/>
                </a:ext>
              </a:extLst>
            </p:cNvPr>
            <p:cNvGrpSpPr/>
            <p:nvPr/>
          </p:nvGrpSpPr>
          <p:grpSpPr>
            <a:xfrm>
              <a:off x="5602173" y="1137624"/>
              <a:ext cx="2850936" cy="5366868"/>
              <a:chOff x="7343775" y="1235323"/>
              <a:chExt cx="2850936" cy="5366868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8721C807-66DB-435C-A322-19728847DE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405" b="2626"/>
              <a:stretch/>
            </p:blipFill>
            <p:spPr>
              <a:xfrm>
                <a:off x="7393383" y="1700982"/>
                <a:ext cx="2783004" cy="4614504"/>
              </a:xfrm>
              <a:prstGeom prst="rect">
                <a:avLst/>
              </a:prstGeom>
            </p:spPr>
          </p:pic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8BDB6F4C-39B5-49CF-9436-BC7C46FE7531}"/>
                  </a:ext>
                </a:extLst>
              </p:cNvPr>
              <p:cNvGrpSpPr/>
              <p:nvPr/>
            </p:nvGrpSpPr>
            <p:grpSpPr>
              <a:xfrm>
                <a:off x="7343775" y="1235323"/>
                <a:ext cx="2850936" cy="5366868"/>
                <a:chOff x="7821324" y="976780"/>
                <a:chExt cx="2927929" cy="5744714"/>
              </a:xfrm>
            </p:grpSpPr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D72BE3CA-0862-4A76-A960-72C0ADDF20B4}"/>
                    </a:ext>
                  </a:extLst>
                </p:cNvPr>
                <p:cNvGrpSpPr/>
                <p:nvPr/>
              </p:nvGrpSpPr>
              <p:grpSpPr>
                <a:xfrm>
                  <a:off x="7821324" y="976780"/>
                  <a:ext cx="2927929" cy="5744714"/>
                  <a:chOff x="8247247" y="515815"/>
                  <a:chExt cx="2778369" cy="5873262"/>
                </a:xfrm>
              </p:grpSpPr>
              <p:sp>
                <p:nvSpPr>
                  <p:cNvPr id="44" name="자유형: 도형 8">
                    <a:extLst>
                      <a:ext uri="{FF2B5EF4-FFF2-40B4-BE49-F238E27FC236}">
                        <a16:creationId xmlns:a16="http://schemas.microsoft.com/office/drawing/2014/main" id="{D4F6CAF7-9A46-47B0-96F8-819FFE3670CB}"/>
                      </a:ext>
                    </a:extLst>
                  </p:cNvPr>
                  <p:cNvSpPr/>
                  <p:nvPr/>
                </p:nvSpPr>
                <p:spPr>
                  <a:xfrm>
                    <a:off x="8247247" y="515815"/>
                    <a:ext cx="2778369" cy="5873262"/>
                  </a:xfrm>
                  <a:custGeom>
                    <a:avLst/>
                    <a:gdLst>
                      <a:gd name="connsiteX0" fmla="*/ 279312 w 2778369"/>
                      <a:gd name="connsiteY0" fmla="*/ 99646 h 5873262"/>
                      <a:gd name="connsiteX1" fmla="*/ 47138 w 2778369"/>
                      <a:gd name="connsiteY1" fmla="*/ 331820 h 5873262"/>
                      <a:gd name="connsiteX2" fmla="*/ 47138 w 2778369"/>
                      <a:gd name="connsiteY2" fmla="*/ 5336288 h 5873262"/>
                      <a:gd name="connsiteX3" fmla="*/ 279312 w 2778369"/>
                      <a:gd name="connsiteY3" fmla="*/ 5568462 h 5873262"/>
                      <a:gd name="connsiteX4" fmla="*/ 2499057 w 2778369"/>
                      <a:gd name="connsiteY4" fmla="*/ 5568462 h 5873262"/>
                      <a:gd name="connsiteX5" fmla="*/ 2731231 w 2778369"/>
                      <a:gd name="connsiteY5" fmla="*/ 5336288 h 5873262"/>
                      <a:gd name="connsiteX6" fmla="*/ 2731231 w 2778369"/>
                      <a:gd name="connsiteY6" fmla="*/ 331820 h 5873262"/>
                      <a:gd name="connsiteX7" fmla="*/ 2499057 w 2778369"/>
                      <a:gd name="connsiteY7" fmla="*/ 99646 h 5873262"/>
                      <a:gd name="connsiteX8" fmla="*/ 1838388 w 2778369"/>
                      <a:gd name="connsiteY8" fmla="*/ 99646 h 5873262"/>
                      <a:gd name="connsiteX9" fmla="*/ 1858406 w 2778369"/>
                      <a:gd name="connsiteY9" fmla="*/ 129337 h 5873262"/>
                      <a:gd name="connsiteX10" fmla="*/ 1869768 w 2778369"/>
                      <a:gd name="connsiteY10" fmla="*/ 185616 h 5873262"/>
                      <a:gd name="connsiteX11" fmla="*/ 1869768 w 2778369"/>
                      <a:gd name="connsiteY11" fmla="*/ 271583 h 5873262"/>
                      <a:gd name="connsiteX12" fmla="*/ 1725182 w 2778369"/>
                      <a:gd name="connsiteY12" fmla="*/ 416169 h 5873262"/>
                      <a:gd name="connsiteX13" fmla="*/ 1041339 w 2778369"/>
                      <a:gd name="connsiteY13" fmla="*/ 416169 h 5873262"/>
                      <a:gd name="connsiteX14" fmla="*/ 896753 w 2778369"/>
                      <a:gd name="connsiteY14" fmla="*/ 271583 h 5873262"/>
                      <a:gd name="connsiteX15" fmla="*/ 896753 w 2778369"/>
                      <a:gd name="connsiteY15" fmla="*/ 185616 h 5873262"/>
                      <a:gd name="connsiteX16" fmla="*/ 908115 w 2778369"/>
                      <a:gd name="connsiteY16" fmla="*/ 129337 h 5873262"/>
                      <a:gd name="connsiteX17" fmla="*/ 928133 w 2778369"/>
                      <a:gd name="connsiteY17" fmla="*/ 99646 h 5873262"/>
                      <a:gd name="connsiteX18" fmla="*/ 240329 w 2778369"/>
                      <a:gd name="connsiteY18" fmla="*/ 0 h 5873262"/>
                      <a:gd name="connsiteX19" fmla="*/ 2538040 w 2778369"/>
                      <a:gd name="connsiteY19" fmla="*/ 0 h 5873262"/>
                      <a:gd name="connsiteX20" fmla="*/ 2778369 w 2778369"/>
                      <a:gd name="connsiteY20" fmla="*/ 240329 h 5873262"/>
                      <a:gd name="connsiteX21" fmla="*/ 2778369 w 2778369"/>
                      <a:gd name="connsiteY21" fmla="*/ 5632933 h 5873262"/>
                      <a:gd name="connsiteX22" fmla="*/ 2538040 w 2778369"/>
                      <a:gd name="connsiteY22" fmla="*/ 5873262 h 5873262"/>
                      <a:gd name="connsiteX23" fmla="*/ 240329 w 2778369"/>
                      <a:gd name="connsiteY23" fmla="*/ 5873262 h 5873262"/>
                      <a:gd name="connsiteX24" fmla="*/ 0 w 2778369"/>
                      <a:gd name="connsiteY24" fmla="*/ 5632933 h 5873262"/>
                      <a:gd name="connsiteX25" fmla="*/ 0 w 2778369"/>
                      <a:gd name="connsiteY25" fmla="*/ 240329 h 5873262"/>
                      <a:gd name="connsiteX26" fmla="*/ 240329 w 2778369"/>
                      <a:gd name="connsiteY26" fmla="*/ 0 h 58732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2778369" h="5873262">
                        <a:moveTo>
                          <a:pt x="279312" y="99646"/>
                        </a:moveTo>
                        <a:cubicBezTo>
                          <a:pt x="151086" y="99646"/>
                          <a:pt x="47138" y="203594"/>
                          <a:pt x="47138" y="331820"/>
                        </a:cubicBezTo>
                        <a:lnTo>
                          <a:pt x="47138" y="5336288"/>
                        </a:lnTo>
                        <a:cubicBezTo>
                          <a:pt x="47138" y="5464514"/>
                          <a:pt x="151086" y="5568462"/>
                          <a:pt x="279312" y="5568462"/>
                        </a:cubicBezTo>
                        <a:lnTo>
                          <a:pt x="2499057" y="5568462"/>
                        </a:lnTo>
                        <a:cubicBezTo>
                          <a:pt x="2627283" y="5568462"/>
                          <a:pt x="2731231" y="5464514"/>
                          <a:pt x="2731231" y="5336288"/>
                        </a:cubicBezTo>
                        <a:lnTo>
                          <a:pt x="2731231" y="331820"/>
                        </a:lnTo>
                        <a:cubicBezTo>
                          <a:pt x="2731231" y="203594"/>
                          <a:pt x="2627283" y="99646"/>
                          <a:pt x="2499057" y="99646"/>
                        </a:cubicBezTo>
                        <a:lnTo>
                          <a:pt x="1838388" y="99646"/>
                        </a:lnTo>
                        <a:lnTo>
                          <a:pt x="1858406" y="129337"/>
                        </a:lnTo>
                        <a:cubicBezTo>
                          <a:pt x="1865722" y="146635"/>
                          <a:pt x="1869768" y="165653"/>
                          <a:pt x="1869768" y="185616"/>
                        </a:cubicBezTo>
                        <a:lnTo>
                          <a:pt x="1869768" y="271583"/>
                        </a:lnTo>
                        <a:cubicBezTo>
                          <a:pt x="1869768" y="351436"/>
                          <a:pt x="1805035" y="416169"/>
                          <a:pt x="1725182" y="416169"/>
                        </a:cubicBezTo>
                        <a:lnTo>
                          <a:pt x="1041339" y="416169"/>
                        </a:lnTo>
                        <a:cubicBezTo>
                          <a:pt x="961486" y="416169"/>
                          <a:pt x="896753" y="351436"/>
                          <a:pt x="896753" y="271583"/>
                        </a:cubicBezTo>
                        <a:lnTo>
                          <a:pt x="896753" y="185616"/>
                        </a:lnTo>
                        <a:cubicBezTo>
                          <a:pt x="896753" y="165653"/>
                          <a:pt x="900799" y="146635"/>
                          <a:pt x="908115" y="129337"/>
                        </a:cubicBezTo>
                        <a:lnTo>
                          <a:pt x="928133" y="99646"/>
                        </a:lnTo>
                        <a:close/>
                        <a:moveTo>
                          <a:pt x="240329" y="0"/>
                        </a:moveTo>
                        <a:lnTo>
                          <a:pt x="2538040" y="0"/>
                        </a:lnTo>
                        <a:cubicBezTo>
                          <a:pt x="2670770" y="0"/>
                          <a:pt x="2778369" y="107599"/>
                          <a:pt x="2778369" y="240329"/>
                        </a:cubicBezTo>
                        <a:lnTo>
                          <a:pt x="2778369" y="5632933"/>
                        </a:lnTo>
                        <a:cubicBezTo>
                          <a:pt x="2778369" y="5765663"/>
                          <a:pt x="2670770" y="5873262"/>
                          <a:pt x="2538040" y="5873262"/>
                        </a:cubicBezTo>
                        <a:lnTo>
                          <a:pt x="240329" y="5873262"/>
                        </a:lnTo>
                        <a:cubicBezTo>
                          <a:pt x="107599" y="5873262"/>
                          <a:pt x="0" y="5765663"/>
                          <a:pt x="0" y="5632933"/>
                        </a:cubicBezTo>
                        <a:lnTo>
                          <a:pt x="0" y="240329"/>
                        </a:lnTo>
                        <a:cubicBezTo>
                          <a:pt x="0" y="107599"/>
                          <a:pt x="107599" y="0"/>
                          <a:pt x="240329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FBD6ACA7-0741-4EA6-8125-95A402771C21}"/>
                      </a:ext>
                    </a:extLst>
                  </p:cNvPr>
                  <p:cNvSpPr txBox="1"/>
                  <p:nvPr/>
                </p:nvSpPr>
                <p:spPr>
                  <a:xfrm>
                    <a:off x="8396506" y="699374"/>
                    <a:ext cx="45076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Assistant" panose="00000500000000000000" pitchFamily="2" charset="-79"/>
                        <a:cs typeface="Assistant" panose="00000500000000000000" pitchFamily="2" charset="-79"/>
                      </a:rPr>
                      <a:t>11:13</a:t>
                    </a:r>
                    <a:endParaRPr lang="ko-KR" altLang="en-US" sz="1000" dirty="0">
                      <a:latin typeface="Assistant" panose="00000500000000000000" pitchFamily="2" charset="-79"/>
                      <a:cs typeface="Assistant" panose="00000500000000000000" pitchFamily="2" charset="-79"/>
                    </a:endParaRPr>
                  </a:p>
                </p:txBody>
              </p:sp>
              <p:grpSp>
                <p:nvGrpSpPr>
                  <p:cNvPr id="46" name="그룹 45">
                    <a:extLst>
                      <a:ext uri="{FF2B5EF4-FFF2-40B4-BE49-F238E27FC236}">
                        <a16:creationId xmlns:a16="http://schemas.microsoft.com/office/drawing/2014/main" id="{AEF4703C-C473-4746-A351-3A19A2FAED58}"/>
                      </a:ext>
                    </a:extLst>
                  </p:cNvPr>
                  <p:cNvGrpSpPr/>
                  <p:nvPr/>
                </p:nvGrpSpPr>
                <p:grpSpPr>
                  <a:xfrm>
                    <a:off x="10321481" y="761401"/>
                    <a:ext cx="486018" cy="122167"/>
                    <a:chOff x="10275761" y="743948"/>
                    <a:chExt cx="486018" cy="122167"/>
                  </a:xfrm>
                </p:grpSpPr>
                <p:pic>
                  <p:nvPicPr>
                    <p:cNvPr id="47" name="그림 46">
                      <a:extLst>
                        <a:ext uri="{FF2B5EF4-FFF2-40B4-BE49-F238E27FC236}">
                          <a16:creationId xmlns:a16="http://schemas.microsoft.com/office/drawing/2014/main" id="{9CE0AF3E-A387-4808-9131-09776809C41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275761" y="750652"/>
                      <a:ext cx="108759" cy="1087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8" name="그림 47">
                      <a:extLst>
                        <a:ext uri="{FF2B5EF4-FFF2-40B4-BE49-F238E27FC236}">
                          <a16:creationId xmlns:a16="http://schemas.microsoft.com/office/drawing/2014/main" id="{F881E94A-4C4D-42E1-9632-C9B4B9CFFAB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451015" y="743980"/>
                      <a:ext cx="122102" cy="12210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9" name="그림 48">
                      <a:extLst>
                        <a:ext uri="{FF2B5EF4-FFF2-40B4-BE49-F238E27FC236}">
                          <a16:creationId xmlns:a16="http://schemas.microsoft.com/office/drawing/2014/main" id="{0CA3D69E-0BCD-449A-A813-FEFF6697EAB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639612" y="743948"/>
                      <a:ext cx="122167" cy="122167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29" name="사각형: 둥근 모서리 71">
                  <a:extLst>
                    <a:ext uri="{FF2B5EF4-FFF2-40B4-BE49-F238E27FC236}">
                      <a16:creationId xmlns:a16="http://schemas.microsoft.com/office/drawing/2014/main" id="{DA304975-C837-4A2D-8613-67588F6E3BFF}"/>
                    </a:ext>
                  </a:extLst>
                </p:cNvPr>
                <p:cNvSpPr/>
                <p:nvPr/>
              </p:nvSpPr>
              <p:spPr>
                <a:xfrm>
                  <a:off x="9236506" y="6337901"/>
                  <a:ext cx="224803" cy="7670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86DA02E-768D-41DF-B6EE-662819A7B470}"/>
              </a:ext>
            </a:extLst>
          </p:cNvPr>
          <p:cNvGrpSpPr/>
          <p:nvPr/>
        </p:nvGrpSpPr>
        <p:grpSpPr>
          <a:xfrm>
            <a:off x="0" y="1598189"/>
            <a:ext cx="12192000" cy="3706460"/>
            <a:chOff x="0" y="1933584"/>
            <a:chExt cx="12192000" cy="370646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9399A59-0BD0-45FA-86F3-16748BFFACB9}"/>
                </a:ext>
              </a:extLst>
            </p:cNvPr>
            <p:cNvSpPr/>
            <p:nvPr/>
          </p:nvSpPr>
          <p:spPr>
            <a:xfrm>
              <a:off x="0" y="1933584"/>
              <a:ext cx="12192000" cy="3706460"/>
            </a:xfrm>
            <a:prstGeom prst="rect">
              <a:avLst/>
            </a:prstGeom>
            <a:solidFill>
              <a:schemeClr val="bg1">
                <a:lumMod val="65000"/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007EC7B-3821-41F6-A2A0-70EF5EB791E9}"/>
                </a:ext>
              </a:extLst>
            </p:cNvPr>
            <p:cNvSpPr txBox="1"/>
            <p:nvPr/>
          </p:nvSpPr>
          <p:spPr>
            <a:xfrm>
              <a:off x="2808859" y="2906679"/>
              <a:ext cx="7162800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32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간편한 </a:t>
              </a:r>
              <a:r>
                <a:rPr lang="en-US" altLang="ko-KR" sz="32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UI / UX</a:t>
              </a:r>
              <a:r>
                <a:rPr lang="ko-KR" altLang="en-US" sz="32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의 </a:t>
              </a:r>
              <a:endParaRPr lang="en-US" altLang="ko-KR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32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개인 맞춤형 주가예측 서비스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348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제안배경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56796" y="625153"/>
            <a:ext cx="4045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A8AACF-DAD8-4BBF-9F84-381D9E441229}"/>
              </a:ext>
            </a:extLst>
          </p:cNvPr>
          <p:cNvSpPr txBox="1"/>
          <p:nvPr/>
        </p:nvSpPr>
        <p:spPr>
          <a:xfrm>
            <a:off x="191001" y="1056039"/>
            <a:ext cx="3572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제안 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방법</a:t>
            </a:r>
            <a:endParaRPr lang="en-US" altLang="ko-KR" sz="2400" dirty="0">
              <a:solidFill>
                <a:srgbClr val="3464E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C193433-F282-4183-BF4C-9253C33A73BE}"/>
              </a:ext>
            </a:extLst>
          </p:cNvPr>
          <p:cNvSpPr txBox="1"/>
          <p:nvPr/>
        </p:nvSpPr>
        <p:spPr>
          <a:xfrm>
            <a:off x="743213" y="1471919"/>
            <a:ext cx="5904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간편한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UI / UX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 개인 맞춤형 주가 예측 서비스 기획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668042-9CBB-458D-976F-155049ABAA1D}"/>
              </a:ext>
            </a:extLst>
          </p:cNvPr>
          <p:cNvSpPr/>
          <p:nvPr/>
        </p:nvSpPr>
        <p:spPr>
          <a:xfrm>
            <a:off x="1475942" y="2562228"/>
            <a:ext cx="1400175" cy="128635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E754383-60BA-4253-9246-62D3BAE8DB41}"/>
              </a:ext>
            </a:extLst>
          </p:cNvPr>
          <p:cNvSpPr/>
          <p:nvPr/>
        </p:nvSpPr>
        <p:spPr>
          <a:xfrm>
            <a:off x="6677301" y="2562228"/>
            <a:ext cx="1400175" cy="128635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A9A9108-67DE-4001-9ADF-A596C85D16A8}"/>
              </a:ext>
            </a:extLst>
          </p:cNvPr>
          <p:cNvSpPr/>
          <p:nvPr/>
        </p:nvSpPr>
        <p:spPr>
          <a:xfrm>
            <a:off x="9195849" y="2562228"/>
            <a:ext cx="1400175" cy="128635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0A45FC1-8DAA-4CE9-AFF4-6C11CD2C245F}"/>
              </a:ext>
            </a:extLst>
          </p:cNvPr>
          <p:cNvSpPr/>
          <p:nvPr/>
        </p:nvSpPr>
        <p:spPr>
          <a:xfrm>
            <a:off x="4194626" y="2562228"/>
            <a:ext cx="1400175" cy="128635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B7DF993-9B4B-4B0C-9CFD-CFBC2FAA7EAC}"/>
              </a:ext>
            </a:extLst>
          </p:cNvPr>
          <p:cNvGrpSpPr/>
          <p:nvPr/>
        </p:nvGrpSpPr>
        <p:grpSpPr>
          <a:xfrm>
            <a:off x="1192405" y="4085321"/>
            <a:ext cx="1967248" cy="690702"/>
            <a:chOff x="1241488" y="4390121"/>
            <a:chExt cx="1967248" cy="69070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26B799D-3C2B-4C25-828F-DD8A929A3E2C}"/>
                </a:ext>
              </a:extLst>
            </p:cNvPr>
            <p:cNvSpPr txBox="1"/>
            <p:nvPr/>
          </p:nvSpPr>
          <p:spPr>
            <a:xfrm>
              <a:off x="1575460" y="4390121"/>
              <a:ext cx="1633276" cy="690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개인 맞춤형 주가예측</a:t>
              </a:r>
              <a:endPara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6FC9375-5036-4814-B148-02DF3C4895F4}"/>
                </a:ext>
              </a:extLst>
            </p:cNvPr>
            <p:cNvGrpSpPr/>
            <p:nvPr/>
          </p:nvGrpSpPr>
          <p:grpSpPr>
            <a:xfrm>
              <a:off x="1241488" y="4433431"/>
              <a:ext cx="396262" cy="335255"/>
              <a:chOff x="1241488" y="4454268"/>
              <a:chExt cx="396262" cy="335255"/>
            </a:xfrm>
          </p:grpSpPr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2B5505BE-5305-432F-A83C-21F354198F0B}"/>
                  </a:ext>
                </a:extLst>
              </p:cNvPr>
              <p:cNvSpPr/>
              <p:nvPr/>
            </p:nvSpPr>
            <p:spPr>
              <a:xfrm>
                <a:off x="1258894" y="4454268"/>
                <a:ext cx="316566" cy="316566"/>
              </a:xfrm>
              <a:prstGeom prst="ellipse">
                <a:avLst/>
              </a:prstGeom>
              <a:solidFill>
                <a:srgbClr val="3464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2CA5A45-7615-41B8-8358-8B0BD678E2BF}"/>
                  </a:ext>
                </a:extLst>
              </p:cNvPr>
              <p:cNvSpPr txBox="1"/>
              <p:nvPr/>
            </p:nvSpPr>
            <p:spPr>
              <a:xfrm>
                <a:off x="1241488" y="4481746"/>
                <a:ext cx="3962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01</a:t>
                </a:r>
              </a:p>
            </p:txBody>
          </p: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B0C1584-4916-41C0-9162-25C4DEFFC9C0}"/>
              </a:ext>
            </a:extLst>
          </p:cNvPr>
          <p:cNvGrpSpPr/>
          <p:nvPr/>
        </p:nvGrpSpPr>
        <p:grpSpPr>
          <a:xfrm>
            <a:off x="3905394" y="4085321"/>
            <a:ext cx="2030863" cy="391517"/>
            <a:chOff x="4001009" y="4452120"/>
            <a:chExt cx="2030863" cy="39151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FDE7A2B-2FFB-4AD1-9D09-0A07DE138C15}"/>
                </a:ext>
              </a:extLst>
            </p:cNvPr>
            <p:cNvSpPr txBox="1"/>
            <p:nvPr/>
          </p:nvSpPr>
          <p:spPr>
            <a:xfrm>
              <a:off x="4346372" y="4452120"/>
              <a:ext cx="1685500" cy="391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매수 종목 추천</a:t>
              </a:r>
              <a:endPara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39EE885-C77D-4FEF-BC5C-1EE69E5869F2}"/>
                </a:ext>
              </a:extLst>
            </p:cNvPr>
            <p:cNvGrpSpPr/>
            <p:nvPr/>
          </p:nvGrpSpPr>
          <p:grpSpPr>
            <a:xfrm>
              <a:off x="4001009" y="4495430"/>
              <a:ext cx="431528" cy="335255"/>
              <a:chOff x="4001009" y="4495430"/>
              <a:chExt cx="431528" cy="335255"/>
            </a:xfrm>
          </p:grpSpPr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573A7FD9-1058-41D5-B009-9F160F54FCBB}"/>
                  </a:ext>
                </a:extLst>
              </p:cNvPr>
              <p:cNvSpPr/>
              <p:nvPr/>
            </p:nvSpPr>
            <p:spPr>
              <a:xfrm>
                <a:off x="4018415" y="4495430"/>
                <a:ext cx="316566" cy="316566"/>
              </a:xfrm>
              <a:prstGeom prst="ellipse">
                <a:avLst/>
              </a:prstGeom>
              <a:solidFill>
                <a:srgbClr val="3464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CE32A7-3C88-47FD-BEE5-3CFF37C4FBD6}"/>
                  </a:ext>
                </a:extLst>
              </p:cNvPr>
              <p:cNvSpPr txBox="1"/>
              <p:nvPr/>
            </p:nvSpPr>
            <p:spPr>
              <a:xfrm>
                <a:off x="4001009" y="4522908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02</a:t>
                </a: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2455156-1BC7-4D55-ACEC-223B961AB87A}"/>
              </a:ext>
            </a:extLst>
          </p:cNvPr>
          <p:cNvGrpSpPr/>
          <p:nvPr/>
        </p:nvGrpSpPr>
        <p:grpSpPr>
          <a:xfrm>
            <a:off x="6509116" y="4085321"/>
            <a:ext cx="1826680" cy="690702"/>
            <a:chOff x="6608485" y="4481705"/>
            <a:chExt cx="1826680" cy="69070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32ED27F-1AF4-466C-B152-637BFE1E3C23}"/>
                </a:ext>
              </a:extLst>
            </p:cNvPr>
            <p:cNvSpPr txBox="1"/>
            <p:nvPr/>
          </p:nvSpPr>
          <p:spPr>
            <a:xfrm>
              <a:off x="6944855" y="4481705"/>
              <a:ext cx="1490310" cy="690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SNS 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트렌드 </a:t>
              </a:r>
              <a:endPara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  <a:p>
              <a:pPr>
                <a:lnSpc>
                  <a:spcPct val="108000"/>
                </a:lnSpc>
              </a:pP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분석</a:t>
              </a:r>
              <a:endPara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E759B59-04E8-4199-8FAB-9337A5D17AD0}"/>
                </a:ext>
              </a:extLst>
            </p:cNvPr>
            <p:cNvGrpSpPr/>
            <p:nvPr/>
          </p:nvGrpSpPr>
          <p:grpSpPr>
            <a:xfrm>
              <a:off x="6608485" y="4516267"/>
              <a:ext cx="431528" cy="335255"/>
              <a:chOff x="6608485" y="4516267"/>
              <a:chExt cx="431528" cy="335255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ADEF6EBF-160A-4173-AD94-7B1C9B97ABE2}"/>
                  </a:ext>
                </a:extLst>
              </p:cNvPr>
              <p:cNvSpPr/>
              <p:nvPr/>
            </p:nvSpPr>
            <p:spPr>
              <a:xfrm>
                <a:off x="6625891" y="4516267"/>
                <a:ext cx="316566" cy="316566"/>
              </a:xfrm>
              <a:prstGeom prst="ellipse">
                <a:avLst/>
              </a:prstGeom>
              <a:solidFill>
                <a:srgbClr val="3464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26C2EC-1CCB-4F0D-9ED0-5B3DF6FFACD2}"/>
                  </a:ext>
                </a:extLst>
              </p:cNvPr>
              <p:cNvSpPr txBox="1"/>
              <p:nvPr/>
            </p:nvSpPr>
            <p:spPr>
              <a:xfrm>
                <a:off x="6608485" y="4543745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03</a:t>
                </a: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EBB0519-A2B4-4971-BB7A-66F068F2B87F}"/>
              </a:ext>
            </a:extLst>
          </p:cNvPr>
          <p:cNvGrpSpPr/>
          <p:nvPr/>
        </p:nvGrpSpPr>
        <p:grpSpPr>
          <a:xfrm>
            <a:off x="9154889" y="4085321"/>
            <a:ext cx="1482095" cy="391517"/>
            <a:chOff x="9215961" y="4494015"/>
            <a:chExt cx="1482095" cy="39151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29889BB-077D-4998-982B-03BB6F8ECDCE}"/>
                </a:ext>
              </a:extLst>
            </p:cNvPr>
            <p:cNvSpPr txBox="1"/>
            <p:nvPr/>
          </p:nvSpPr>
          <p:spPr>
            <a:xfrm>
              <a:off x="9622120" y="4494015"/>
              <a:ext cx="1075936" cy="3915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용어설명</a:t>
              </a:r>
              <a:endPara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1D8C8BE-F77E-48B0-B06D-4D7A467E9C0C}"/>
                </a:ext>
              </a:extLst>
            </p:cNvPr>
            <p:cNvGrpSpPr/>
            <p:nvPr/>
          </p:nvGrpSpPr>
          <p:grpSpPr>
            <a:xfrm>
              <a:off x="9215961" y="4525015"/>
              <a:ext cx="434734" cy="335255"/>
              <a:chOff x="9215961" y="4525015"/>
              <a:chExt cx="434734" cy="335255"/>
            </a:xfrm>
          </p:grpSpPr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BBB179F3-D941-419A-B88C-CDF8C25EE6C0}"/>
                  </a:ext>
                </a:extLst>
              </p:cNvPr>
              <p:cNvSpPr/>
              <p:nvPr/>
            </p:nvSpPr>
            <p:spPr>
              <a:xfrm>
                <a:off x="9233367" y="4525015"/>
                <a:ext cx="316566" cy="316566"/>
              </a:xfrm>
              <a:prstGeom prst="ellipse">
                <a:avLst/>
              </a:prstGeom>
              <a:solidFill>
                <a:srgbClr val="3464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6CF1ED4-6B03-442E-A09E-2618CCF2D2E0}"/>
                  </a:ext>
                </a:extLst>
              </p:cNvPr>
              <p:cNvSpPr txBox="1"/>
              <p:nvPr/>
            </p:nvSpPr>
            <p:spPr>
              <a:xfrm>
                <a:off x="9215961" y="4552493"/>
                <a:ext cx="4347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04</a:t>
                </a:r>
              </a:p>
            </p:txBody>
          </p:sp>
        </p:grpSp>
      </p:grpSp>
      <p:sp>
        <p:nvSpPr>
          <p:cNvPr id="61" name="사각형: 둥근 모서리 25">
            <a:extLst>
              <a:ext uri="{FF2B5EF4-FFF2-40B4-BE49-F238E27FC236}">
                <a16:creationId xmlns:a16="http://schemas.microsoft.com/office/drawing/2014/main" id="{780580DE-5D8D-4107-BECC-6C96984DBABC}"/>
              </a:ext>
            </a:extLst>
          </p:cNvPr>
          <p:cNvSpPr/>
          <p:nvPr/>
        </p:nvSpPr>
        <p:spPr>
          <a:xfrm>
            <a:off x="1289808" y="4976663"/>
            <a:ext cx="1772442" cy="1064848"/>
          </a:xfrm>
          <a:prstGeom prst="roundRect">
            <a:avLst/>
          </a:prstGeom>
          <a:solidFill>
            <a:srgbClr val="F4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사용자는 자신이 알고 있는 정보를 추가하여 주가 예측을 할 수 있다</a:t>
            </a:r>
            <a:r>
              <a:rPr lang="en-US" altLang="ko-KR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2" name="사각형: 둥근 모서리 25">
            <a:extLst>
              <a:ext uri="{FF2B5EF4-FFF2-40B4-BE49-F238E27FC236}">
                <a16:creationId xmlns:a16="http://schemas.microsoft.com/office/drawing/2014/main" id="{EB09193A-1EF9-4807-B2EA-BE004007ED40}"/>
              </a:ext>
            </a:extLst>
          </p:cNvPr>
          <p:cNvSpPr/>
          <p:nvPr/>
        </p:nvSpPr>
        <p:spPr>
          <a:xfrm>
            <a:off x="4081083" y="4976663"/>
            <a:ext cx="1772442" cy="1064848"/>
          </a:xfrm>
          <a:prstGeom prst="roundRect">
            <a:avLst/>
          </a:prstGeom>
          <a:solidFill>
            <a:srgbClr val="F4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기업의 자산 시장가치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가치의 변동성을 고려 하여 매수할 종목을 추천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3" name="사각형: 둥근 모서리 25">
            <a:extLst>
              <a:ext uri="{FF2B5EF4-FFF2-40B4-BE49-F238E27FC236}">
                <a16:creationId xmlns:a16="http://schemas.microsoft.com/office/drawing/2014/main" id="{BF61EB0E-1377-4743-8947-E10E96433961}"/>
              </a:ext>
            </a:extLst>
          </p:cNvPr>
          <p:cNvSpPr/>
          <p:nvPr/>
        </p:nvSpPr>
        <p:spPr>
          <a:xfrm>
            <a:off x="6491167" y="4976663"/>
            <a:ext cx="1772442" cy="1064848"/>
          </a:xfrm>
          <a:prstGeom prst="roundRect">
            <a:avLst/>
          </a:prstGeom>
          <a:solidFill>
            <a:srgbClr val="F4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기업에 대한 여론의 좋고 나쁨을 </a:t>
            </a:r>
            <a:r>
              <a:rPr lang="ko-KR" altLang="en-US" sz="12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라벨링</a:t>
            </a:r>
            <a:endParaRPr lang="ko-KR" altLang="en-US" sz="12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4" name="사각형: 둥근 모서리 25">
            <a:extLst>
              <a:ext uri="{FF2B5EF4-FFF2-40B4-BE49-F238E27FC236}">
                <a16:creationId xmlns:a16="http://schemas.microsoft.com/office/drawing/2014/main" id="{D38DFB63-4525-4B50-8037-720EF12B5B06}"/>
              </a:ext>
            </a:extLst>
          </p:cNvPr>
          <p:cNvSpPr/>
          <p:nvPr/>
        </p:nvSpPr>
        <p:spPr>
          <a:xfrm>
            <a:off x="9009715" y="4976663"/>
            <a:ext cx="1772442" cy="1064848"/>
          </a:xfrm>
          <a:prstGeom prst="roundRect">
            <a:avLst/>
          </a:prstGeom>
          <a:solidFill>
            <a:srgbClr val="F4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주식용어 해설 및 낯선 기능에 대한 설명 제공</a:t>
            </a:r>
          </a:p>
        </p:txBody>
      </p:sp>
    </p:spTree>
    <p:extLst>
      <p:ext uri="{BB962C8B-B14F-4D97-AF65-F5344CB8AC3E}">
        <p14:creationId xmlns:p14="http://schemas.microsoft.com/office/powerpoint/2010/main" val="2873349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52E861-71AE-4DB5-800E-6EA225CFD66C}"/>
              </a:ext>
            </a:extLst>
          </p:cNvPr>
          <p:cNvSpPr txBox="1"/>
          <p:nvPr/>
        </p:nvSpPr>
        <p:spPr>
          <a:xfrm>
            <a:off x="768350" y="2518366"/>
            <a:ext cx="1960793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기능설계</a:t>
            </a:r>
            <a:endParaRPr lang="en-US" sz="3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135906"/>
            <a:ext cx="293885" cy="293885"/>
            <a:chOff x="3158671" y="3283857"/>
            <a:chExt cx="355600" cy="3556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8559800" y="3788513"/>
            <a:ext cx="310373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ln w="22225">
                  <a:solidFill>
                    <a:schemeClr val="bg1"/>
                  </a:solidFill>
                </a:ln>
                <a:noFill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093801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1620</TotalTime>
  <Words>1222</Words>
  <Application>Microsoft Office PowerPoint</Application>
  <PresentationFormat>와이드스크린</PresentationFormat>
  <Paragraphs>346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4" baseType="lpstr">
      <vt:lpstr>G마켓 산스 Bold</vt:lpstr>
      <vt:lpstr>G마켓 산스 Medium</vt:lpstr>
      <vt:lpstr>G마켓 산스 TTF Bold</vt:lpstr>
      <vt:lpstr>G마켓 산스 TTF Medium</vt:lpstr>
      <vt:lpstr>나눔바른고딕</vt:lpstr>
      <vt:lpstr>나눔스퀘어</vt:lpstr>
      <vt:lpstr>나눔스퀘어 Bold</vt:lpstr>
      <vt:lpstr>나눔스퀘어 ExtraBold</vt:lpstr>
      <vt:lpstr>나눔스퀘어_ac</vt:lpstr>
      <vt:lpstr>나눔스퀘어_ac Bold</vt:lpstr>
      <vt:lpstr>나눔스퀘어_ac ExtraBold</vt:lpstr>
      <vt:lpstr>Arial</vt:lpstr>
      <vt:lpstr>Assistant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 병조</dc:creator>
  <cp:lastModifiedBy>KANG DAHYUN</cp:lastModifiedBy>
  <cp:revision>77</cp:revision>
  <dcterms:created xsi:type="dcterms:W3CDTF">2020-10-19T03:50:26Z</dcterms:created>
  <dcterms:modified xsi:type="dcterms:W3CDTF">2021-08-30T01:40:09Z</dcterms:modified>
</cp:coreProperties>
</file>